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C586-EAD2-441F-9314-88480DA98499}" type="datetimeFigureOut">
              <a:rPr lang="it-IT" smtClean="0"/>
              <a:t>20/06/2021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BB16-3ED3-4F2E-A2AA-3344BC6A5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60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C586-EAD2-441F-9314-88480DA98499}" type="datetimeFigureOut">
              <a:rPr lang="it-IT" smtClean="0"/>
              <a:t>20/06/2021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BB16-3ED3-4F2E-A2AA-3344BC6A5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953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C586-EAD2-441F-9314-88480DA98499}" type="datetimeFigureOut">
              <a:rPr lang="it-IT" smtClean="0"/>
              <a:t>20/06/2021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BB16-3ED3-4F2E-A2AA-3344BC6A5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57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C586-EAD2-441F-9314-88480DA98499}" type="datetimeFigureOut">
              <a:rPr lang="it-IT" smtClean="0"/>
              <a:t>20/06/2021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BB16-3ED3-4F2E-A2AA-3344BC6A5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47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C586-EAD2-441F-9314-88480DA98499}" type="datetimeFigureOut">
              <a:rPr lang="it-IT" smtClean="0"/>
              <a:t>20/06/2021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BB16-3ED3-4F2E-A2AA-3344BC6A5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46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C586-EAD2-441F-9314-88480DA98499}" type="datetimeFigureOut">
              <a:rPr lang="it-IT" smtClean="0"/>
              <a:t>20/06/2021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BB16-3ED3-4F2E-A2AA-3344BC6A5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55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C586-EAD2-441F-9314-88480DA98499}" type="datetimeFigureOut">
              <a:rPr lang="it-IT" smtClean="0"/>
              <a:t>20/06/2021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BB16-3ED3-4F2E-A2AA-3344BC6A5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47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C586-EAD2-441F-9314-88480DA98499}" type="datetimeFigureOut">
              <a:rPr lang="it-IT" smtClean="0"/>
              <a:t>20/06/2021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BB16-3ED3-4F2E-A2AA-3344BC6A5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55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C586-EAD2-441F-9314-88480DA98499}" type="datetimeFigureOut">
              <a:rPr lang="it-IT" smtClean="0"/>
              <a:t>20/06/2021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BB16-3ED3-4F2E-A2AA-3344BC6A5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8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C586-EAD2-441F-9314-88480DA98499}" type="datetimeFigureOut">
              <a:rPr lang="it-IT" smtClean="0"/>
              <a:t>20/06/2021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BB16-3ED3-4F2E-A2AA-3344BC6A5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726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C586-EAD2-441F-9314-88480DA98499}" type="datetimeFigureOut">
              <a:rPr lang="it-IT" smtClean="0"/>
              <a:t>20/06/2021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BB16-3ED3-4F2E-A2AA-3344BC6A5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43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CC586-EAD2-441F-9314-88480DA98499}" type="datetimeFigureOut">
              <a:rPr lang="it-IT" smtClean="0"/>
              <a:t>20/06/2021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4BB16-3ED3-4F2E-A2AA-3344BC6A5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76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9"/>
          <a:stretch/>
        </p:blipFill>
        <p:spPr>
          <a:xfrm rot="5400000">
            <a:off x="313204" y="3804625"/>
            <a:ext cx="1750125" cy="1586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/>
          <a:stretch/>
        </p:blipFill>
        <p:spPr>
          <a:xfrm rot="5400000">
            <a:off x="882724" y="4767793"/>
            <a:ext cx="1630363" cy="1354077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8" name="CasellaDiTesto 7"/>
          <p:cNvSpPr txBox="1"/>
          <p:nvPr/>
        </p:nvSpPr>
        <p:spPr>
          <a:xfrm>
            <a:off x="1972116" y="4061485"/>
            <a:ext cx="1144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CLASSIFICAZIO</a:t>
            </a:r>
          </a:p>
          <a:p>
            <a:pPr algn="ctr"/>
            <a:r>
              <a:rPr lang="it-IT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</a:t>
            </a:r>
            <a:r>
              <a:rPr lang="it-IT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COLORI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49382" y="249502"/>
            <a:ext cx="11600873" cy="6299080"/>
          </a:xfrm>
          <a:prstGeom prst="rect">
            <a:avLst/>
          </a:prstGeom>
          <a:noFill/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93134" y="457974"/>
            <a:ext cx="11912600" cy="461665"/>
          </a:xfrm>
          <a:prstGeom prst="rect">
            <a:avLst/>
          </a:prstGeom>
          <a:solidFill>
            <a:schemeClr val="accent2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452505" y="403290"/>
            <a:ext cx="551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ATTIVITA’ INDIVIDUALIZZATE </a:t>
            </a:r>
            <a:endParaRPr lang="it-IT" sz="2800" b="1" dirty="0"/>
          </a:p>
        </p:txBody>
      </p:sp>
      <p:sp>
        <p:nvSpPr>
          <p:cNvPr id="18" name="Rettangolo 17"/>
          <p:cNvSpPr/>
          <p:nvPr/>
        </p:nvSpPr>
        <p:spPr>
          <a:xfrm>
            <a:off x="578177" y="1486213"/>
            <a:ext cx="184121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dirty="0" smtClean="0"/>
              <a:t>AREA COGNITIVA </a:t>
            </a:r>
            <a:endParaRPr lang="it-IT" dirty="0"/>
          </a:p>
        </p:txBody>
      </p:sp>
      <p:sp>
        <p:nvSpPr>
          <p:cNvPr id="25" name="Rettangolo 24"/>
          <p:cNvSpPr/>
          <p:nvPr/>
        </p:nvSpPr>
        <p:spPr>
          <a:xfrm>
            <a:off x="458420" y="1857130"/>
            <a:ext cx="30457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-abbinamento di immagini</a:t>
            </a:r>
          </a:p>
          <a:p>
            <a:r>
              <a:rPr lang="it-IT" sz="1600" dirty="0" smtClean="0"/>
              <a:t>-classificazione per colori</a:t>
            </a:r>
          </a:p>
          <a:p>
            <a:r>
              <a:rPr lang="it-IT" sz="1600" dirty="0" smtClean="0"/>
              <a:t>-sviluppo dell’imitazione</a:t>
            </a:r>
          </a:p>
        </p:txBody>
      </p:sp>
      <p:sp>
        <p:nvSpPr>
          <p:cNvPr id="39" name="Rettangolo 38"/>
          <p:cNvSpPr/>
          <p:nvPr/>
        </p:nvSpPr>
        <p:spPr>
          <a:xfrm>
            <a:off x="8513387" y="1486213"/>
            <a:ext cx="259949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dirty="0" smtClean="0"/>
              <a:t>AREA COMPORTAMENTO </a:t>
            </a:r>
            <a:endParaRPr lang="it-IT" dirty="0"/>
          </a:p>
        </p:txBody>
      </p:sp>
      <p:sp>
        <p:nvSpPr>
          <p:cNvPr id="40" name="Rettangolo 39"/>
          <p:cNvSpPr/>
          <p:nvPr/>
        </p:nvSpPr>
        <p:spPr>
          <a:xfrm>
            <a:off x="8452542" y="1855545"/>
            <a:ext cx="3293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-Tolleranza attività meno gradite </a:t>
            </a:r>
          </a:p>
          <a:p>
            <a:r>
              <a:rPr lang="it-IT" sz="1600" dirty="0" smtClean="0"/>
              <a:t>-Tempi di attenzione</a:t>
            </a:r>
          </a:p>
        </p:txBody>
      </p:sp>
      <p:sp>
        <p:nvSpPr>
          <p:cNvPr id="56" name="Rettangolo 55"/>
          <p:cNvSpPr/>
          <p:nvPr/>
        </p:nvSpPr>
        <p:spPr>
          <a:xfrm>
            <a:off x="4414659" y="1486213"/>
            <a:ext cx="239867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dirty="0" smtClean="0"/>
              <a:t>AREA COMUNICAZIONE</a:t>
            </a:r>
            <a:endParaRPr lang="it-IT" dirty="0"/>
          </a:p>
        </p:txBody>
      </p:sp>
      <p:sp>
        <p:nvSpPr>
          <p:cNvPr id="57" name="Rettangolo 56"/>
          <p:cNvSpPr/>
          <p:nvPr/>
        </p:nvSpPr>
        <p:spPr>
          <a:xfrm>
            <a:off x="5958849" y="1871839"/>
            <a:ext cx="1922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u="sng" dirty="0" smtClean="0"/>
              <a:t>ESPRESSIVA</a:t>
            </a:r>
            <a:endParaRPr lang="it-IT" b="1" u="sng" dirty="0"/>
          </a:p>
        </p:txBody>
      </p:sp>
      <p:sp>
        <p:nvSpPr>
          <p:cNvPr id="58" name="Rettangolo 57"/>
          <p:cNvSpPr/>
          <p:nvPr/>
        </p:nvSpPr>
        <p:spPr>
          <a:xfrm>
            <a:off x="3537833" y="1925211"/>
            <a:ext cx="1209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u="sng" dirty="0" smtClean="0"/>
              <a:t>RICETTIVA</a:t>
            </a:r>
            <a:endParaRPr lang="it-IT" b="1" u="sng" dirty="0"/>
          </a:p>
        </p:txBody>
      </p:sp>
      <p:sp>
        <p:nvSpPr>
          <p:cNvPr id="60" name="Rettangolo 59"/>
          <p:cNvSpPr/>
          <p:nvPr/>
        </p:nvSpPr>
        <p:spPr>
          <a:xfrm>
            <a:off x="3202096" y="2136552"/>
            <a:ext cx="30587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-Selezionare immagini se denominate</a:t>
            </a:r>
          </a:p>
          <a:p>
            <a:r>
              <a:rPr lang="it-IT" sz="1600" dirty="0" smtClean="0"/>
              <a:t>-Rispondere a consegne semplici</a:t>
            </a:r>
            <a:endParaRPr lang="it-IT" sz="1600" dirty="0"/>
          </a:p>
        </p:txBody>
      </p:sp>
      <p:sp>
        <p:nvSpPr>
          <p:cNvPr id="62" name="Rettangolo 61"/>
          <p:cNvSpPr/>
          <p:nvPr/>
        </p:nvSpPr>
        <p:spPr>
          <a:xfrm>
            <a:off x="6049434" y="2147314"/>
            <a:ext cx="2340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-Stimolare imitazione di suoni</a:t>
            </a:r>
          </a:p>
          <a:p>
            <a:r>
              <a:rPr lang="it-IT" sz="1600" dirty="0" smtClean="0"/>
              <a:t>-Stimolare la richiesta</a:t>
            </a:r>
            <a:endParaRPr lang="it-IT" sz="16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31" y="4843268"/>
            <a:ext cx="2036687" cy="1527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asellaDiTesto 9"/>
          <p:cNvSpPr txBox="1"/>
          <p:nvPr/>
        </p:nvSpPr>
        <p:spPr>
          <a:xfrm>
            <a:off x="5003112" y="4514846"/>
            <a:ext cx="2418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CLASSIFICAZIONE PER FORME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86" y="4630455"/>
            <a:ext cx="1231528" cy="1642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b="11975"/>
          <a:stretch/>
        </p:blipFill>
        <p:spPr>
          <a:xfrm rot="16200000">
            <a:off x="9946358" y="3118114"/>
            <a:ext cx="1493286" cy="2055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7" name="Rettangolo 36"/>
          <p:cNvSpPr/>
          <p:nvPr/>
        </p:nvSpPr>
        <p:spPr>
          <a:xfrm>
            <a:off x="407855" y="995400"/>
            <a:ext cx="11312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Attività </a:t>
            </a:r>
            <a:r>
              <a:rPr lang="it-IT" dirty="0" smtClean="0"/>
              <a:t>che interessano </a:t>
            </a:r>
            <a:r>
              <a:rPr lang="it-IT" u="sng" dirty="0" smtClean="0"/>
              <a:t>l’area cognitiva</a:t>
            </a:r>
            <a:r>
              <a:rPr lang="it-IT" dirty="0" smtClean="0"/>
              <a:t> e che coinvolgono l’area del comportamento e quella della comunicazione. </a:t>
            </a:r>
            <a:endParaRPr lang="it-IT" dirty="0"/>
          </a:p>
        </p:txBody>
      </p:sp>
      <p:pic>
        <p:nvPicPr>
          <p:cNvPr id="6" name="WhatsApp Video 2021-06-12 at 15.12.5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56618" y="4858424"/>
            <a:ext cx="2538162" cy="1436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8559986" y="4343252"/>
            <a:ext cx="122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ABBINAMENTO </a:t>
            </a:r>
            <a:endParaRPr lang="it-IT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 </a:t>
            </a:r>
            <a:r>
              <a:rPr lang="it-IT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IMMAGINI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4461648" y="3047414"/>
            <a:ext cx="3119851" cy="1323439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Il gioco deve essere il punto di partenza per favorire l’interazione, lo scambio con l’adulto</a:t>
            </a:r>
            <a:r>
              <a:rPr lang="it-IT" sz="1600" dirty="0" smtClean="0"/>
              <a:t>, il </a:t>
            </a:r>
            <a:r>
              <a:rPr lang="it-IT" sz="1600" dirty="0"/>
              <a:t>desiderio di comunicare e </a:t>
            </a:r>
            <a:r>
              <a:rPr lang="it-IT" sz="1600" dirty="0" smtClean="0"/>
              <a:t>per favorire una partecipazione attiva dei bambini.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22920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tangolo 35"/>
          <p:cNvSpPr/>
          <p:nvPr/>
        </p:nvSpPr>
        <p:spPr>
          <a:xfrm>
            <a:off x="249382" y="249502"/>
            <a:ext cx="11600873" cy="6299080"/>
          </a:xfrm>
          <a:prstGeom prst="rect">
            <a:avLst/>
          </a:prstGeom>
          <a:noFill/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93134" y="457974"/>
            <a:ext cx="11912600" cy="461665"/>
          </a:xfrm>
          <a:prstGeom prst="rect">
            <a:avLst/>
          </a:prstGeom>
          <a:solidFill>
            <a:schemeClr val="accent2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517061" y="1704783"/>
            <a:ext cx="201548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dirty="0" smtClean="0"/>
              <a:t>AREA </a:t>
            </a:r>
            <a:r>
              <a:rPr lang="it-IT" dirty="0" smtClean="0"/>
              <a:t>AUTONOMIA </a:t>
            </a:r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>
            <a:off x="665340" y="2109329"/>
            <a:ext cx="16660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smtClean="0"/>
              <a:t>Mantenimento </a:t>
            </a:r>
            <a:endParaRPr lang="it-IT" sz="1600" dirty="0" smtClean="0"/>
          </a:p>
          <a:p>
            <a:pPr algn="ctr"/>
            <a:r>
              <a:rPr lang="it-IT" sz="1600" dirty="0" smtClean="0"/>
              <a:t>delle routine </a:t>
            </a:r>
            <a:endParaRPr lang="it-IT" sz="1600" dirty="0"/>
          </a:p>
        </p:txBody>
      </p:sp>
      <p:sp>
        <p:nvSpPr>
          <p:cNvPr id="29" name="Rettangolo 28"/>
          <p:cNvSpPr/>
          <p:nvPr/>
        </p:nvSpPr>
        <p:spPr>
          <a:xfrm>
            <a:off x="8071589" y="4791417"/>
            <a:ext cx="3509302" cy="1569660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dirty="0" smtClean="0"/>
              <a:t>Tutte le attività coinvolgono l’area della intersoggettività e la relazione con</a:t>
            </a:r>
          </a:p>
          <a:p>
            <a:pPr algn="ctr"/>
            <a:r>
              <a:rPr lang="it-IT" sz="1600" dirty="0" smtClean="0"/>
              <a:t> l’adulto (l’insegnante) è privilegiata attraverso un divertimento condiviso e l’emozione congiunta durante le attività proposte.  </a:t>
            </a:r>
            <a:endParaRPr lang="it-IT" sz="16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0310">
            <a:off x="6489607" y="2976487"/>
            <a:ext cx="2207738" cy="16558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91" y="2930799"/>
            <a:ext cx="2070363" cy="1552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ttangolo 22"/>
          <p:cNvSpPr/>
          <p:nvPr/>
        </p:nvSpPr>
        <p:spPr>
          <a:xfrm>
            <a:off x="4551020" y="1849795"/>
            <a:ext cx="414498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dirty="0" smtClean="0"/>
              <a:t>AREA MOTRICITA’ FINE e COORDINAZIONE</a:t>
            </a:r>
            <a:endParaRPr lang="it-IT" dirty="0"/>
          </a:p>
        </p:txBody>
      </p:sp>
      <p:sp>
        <p:nvSpPr>
          <p:cNvPr id="32" name="Rettangolo 31"/>
          <p:cNvSpPr/>
          <p:nvPr/>
        </p:nvSpPr>
        <p:spPr>
          <a:xfrm>
            <a:off x="4661639" y="2232585"/>
            <a:ext cx="3965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L’obiettivo è di potenziare </a:t>
            </a:r>
            <a:r>
              <a:rPr lang="it-IT" sz="1600" dirty="0" smtClean="0"/>
              <a:t>la </a:t>
            </a:r>
            <a:r>
              <a:rPr lang="it-IT" sz="1600" dirty="0" smtClean="0"/>
              <a:t>funzionalità e la </a:t>
            </a:r>
          </a:p>
          <a:p>
            <a:r>
              <a:rPr lang="it-IT" sz="1600" dirty="0" smtClean="0"/>
              <a:t>concentrazione</a:t>
            </a:r>
            <a:endParaRPr lang="it-IT" sz="1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952" y="3707185"/>
            <a:ext cx="1775108" cy="1331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2" y="2784961"/>
            <a:ext cx="1700662" cy="1275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Rettangolo 33"/>
          <p:cNvSpPr/>
          <p:nvPr/>
        </p:nvSpPr>
        <p:spPr>
          <a:xfrm>
            <a:off x="292362" y="5110030"/>
            <a:ext cx="37508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smtClean="0"/>
              <a:t>Attraverso l’uso </a:t>
            </a:r>
            <a:r>
              <a:rPr lang="it-IT" sz="1600" dirty="0" smtClean="0"/>
              <a:t>dell’agenza visiva </a:t>
            </a:r>
            <a:r>
              <a:rPr lang="it-IT" sz="1600" dirty="0" smtClean="0"/>
              <a:t>si mira a  </a:t>
            </a:r>
            <a:r>
              <a:rPr lang="it-IT" sz="1600" dirty="0" smtClean="0"/>
              <a:t>migliorare la comunicazione ricettiva </a:t>
            </a:r>
            <a:r>
              <a:rPr lang="it-IT" sz="1600" dirty="0" smtClean="0"/>
              <a:t>del bambino, oltre ad aiutarlo ad acquisire la strutturazione della </a:t>
            </a:r>
            <a:r>
              <a:rPr lang="it-IT" sz="1600" dirty="0" smtClean="0"/>
              <a:t>giornata</a:t>
            </a:r>
          </a:p>
          <a:p>
            <a:pPr algn="ctr"/>
            <a:endParaRPr lang="it-IT" sz="16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452505" y="403290"/>
            <a:ext cx="551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ATTIVITA’ INDIVIDUALIZZATE </a:t>
            </a:r>
            <a:endParaRPr lang="it-IT" sz="2800" b="1" dirty="0"/>
          </a:p>
        </p:txBody>
      </p:sp>
      <p:sp>
        <p:nvSpPr>
          <p:cNvPr id="39" name="Rettangolo 38"/>
          <p:cNvSpPr/>
          <p:nvPr/>
        </p:nvSpPr>
        <p:spPr>
          <a:xfrm>
            <a:off x="407855" y="995400"/>
            <a:ext cx="11312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Attività </a:t>
            </a:r>
            <a:r>
              <a:rPr lang="it-IT" dirty="0" smtClean="0"/>
              <a:t>che interessano </a:t>
            </a:r>
            <a:r>
              <a:rPr lang="it-IT" u="sng" dirty="0" smtClean="0"/>
              <a:t>l’area </a:t>
            </a:r>
            <a:r>
              <a:rPr lang="it-IT" u="sng" dirty="0" smtClean="0"/>
              <a:t>dell’autonomia</a:t>
            </a:r>
            <a:r>
              <a:rPr lang="it-IT" dirty="0" smtClean="0"/>
              <a:t> e della motricità fine e della coordinazione oculo-manuale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0389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195</Words>
  <Application>Microsoft Office PowerPoint</Application>
  <PresentationFormat>Widescreen</PresentationFormat>
  <Paragraphs>33</Paragraphs>
  <Slides>2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Account Microsoft</cp:lastModifiedBy>
  <cp:revision>7</cp:revision>
  <dcterms:created xsi:type="dcterms:W3CDTF">2021-06-20T12:13:49Z</dcterms:created>
  <dcterms:modified xsi:type="dcterms:W3CDTF">2021-06-20T17:28:17Z</dcterms:modified>
</cp:coreProperties>
</file>