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EB Garamond Regular" charset="0"/>
      <p:regular r:id="rId13"/>
      <p:bold r:id="rId14"/>
      <p:italic r:id="rId15"/>
      <p:boldItalic r:id="rId16"/>
    </p:embeddedFont>
    <p:embeddedFont>
      <p:font typeface="Roboto" charset="0"/>
      <p:regular r:id="rId17"/>
      <p:bold r:id="rId18"/>
      <p:italic r:id="rId19"/>
      <p:boldItalic r:id="rId20"/>
    </p:embeddedFont>
    <p:embeddedFont>
      <p:font typeface="Old Standard TT" charset="0"/>
      <p:regular r:id="rId21"/>
      <p:bold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7" d="100"/>
          <a:sy n="97" d="100"/>
        </p:scale>
        <p:origin x="-60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421779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035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035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83113730b_0_3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83113730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6f90357f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c6f90357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83113730b_0_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83113730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6f90357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90357f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83113730b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83113730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90357f_0_1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9035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6f90357f_0_4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6f90357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83113730b_0_3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83113730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RITA LEVI MONTALCINI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14"/>
        <p:cNvGrpSpPr/>
        <p:nvPr/>
      </p:nvGrpSpPr>
      <p:grpSpPr>
        <a:xfrm>
          <a:off x="0" y="0"/>
          <a:ext cx="0" cy="0"/>
          <a:chOff x="0" y="0"/>
          <a:chExt cx="0" cy="0"/>
        </a:xfrm>
      </p:grpSpPr>
      <p:sp>
        <p:nvSpPr>
          <p:cNvPr id="115" name="Google Shape;115;p22"/>
          <p:cNvSpPr txBox="1"/>
          <p:nvPr/>
        </p:nvSpPr>
        <p:spPr>
          <a:xfrm>
            <a:off x="600600" y="384225"/>
            <a:ext cx="7942800" cy="44616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900">
                <a:solidFill>
                  <a:schemeClr val="dk1"/>
                </a:solidFill>
                <a:highlight>
                  <a:srgbClr val="FFFFFF"/>
                </a:highlight>
                <a:latin typeface="Old Standard TT"/>
                <a:ea typeface="Old Standard TT"/>
                <a:cs typeface="Old Standard TT"/>
                <a:sym typeface="Old Standard TT"/>
              </a:rPr>
              <a:t>Chi è Rita Levi Montalcini? </a:t>
            </a:r>
            <a:r>
              <a:rPr lang="it">
                <a:solidFill>
                  <a:schemeClr val="dk1"/>
                </a:solidFill>
                <a:highlight>
                  <a:srgbClr val="FFFFFF"/>
                </a:highlight>
                <a:latin typeface="Old Standard TT"/>
                <a:ea typeface="Old Standard TT"/>
                <a:cs typeface="Old Standard TT"/>
                <a:sym typeface="Old Standard TT"/>
              </a:rPr>
              <a:t> E’ stata una delle più grandi scienziate italiane del 1900 </a:t>
            </a:r>
            <a:r>
              <a:rPr lang="it" sz="700">
                <a:highlight>
                  <a:srgbClr val="FFFFFF"/>
                </a:highlight>
                <a:latin typeface="Old Standard TT"/>
                <a:ea typeface="Old Standard TT"/>
                <a:cs typeface="Old Standard TT"/>
                <a:sym typeface="Old Standard TT"/>
              </a:rPr>
              <a:t> </a:t>
            </a:r>
            <a:r>
              <a:rPr lang="it">
                <a:highlight>
                  <a:srgbClr val="FFFFFF"/>
                </a:highlight>
                <a:latin typeface="Old Standard TT"/>
                <a:ea typeface="Old Standard TT"/>
                <a:cs typeface="Old Standard TT"/>
                <a:sym typeface="Old Standard TT"/>
              </a:rPr>
              <a:t>  e l’unica italiana a ricevere il Premio Nobel per la Medicina e la Fisiologia.</a:t>
            </a:r>
            <a:r>
              <a:rPr lang="it" sz="700">
                <a:highlight>
                  <a:srgbClr val="FFFFFF"/>
                </a:highlight>
                <a:latin typeface="Old Standard TT"/>
                <a:ea typeface="Old Standard TT"/>
                <a:cs typeface="Old Standard TT"/>
                <a:sym typeface="Old Standard TT"/>
              </a:rPr>
              <a:t> </a:t>
            </a:r>
            <a:endParaRPr sz="700">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endParaRPr sz="700">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r>
              <a:rPr lang="it" sz="1900">
                <a:solidFill>
                  <a:schemeClr val="dk1"/>
                </a:solidFill>
                <a:highlight>
                  <a:srgbClr val="FFFFFF"/>
                </a:highlight>
                <a:latin typeface="Old Standard TT"/>
                <a:ea typeface="Old Standard TT"/>
                <a:cs typeface="Old Standard TT"/>
                <a:sym typeface="Old Standard TT"/>
              </a:rPr>
              <a:t>Qualche informazione sulla vita e la carriera. </a:t>
            </a:r>
            <a:r>
              <a:rPr lang="it">
                <a:solidFill>
                  <a:schemeClr val="dk1"/>
                </a:solidFill>
                <a:highlight>
                  <a:srgbClr val="FFFFFF"/>
                </a:highlight>
                <a:latin typeface="Old Standard TT"/>
                <a:ea typeface="Old Standard TT"/>
                <a:cs typeface="Old Standard TT"/>
                <a:sym typeface="Old Standard TT"/>
              </a:rPr>
              <a:t> Nasce a Torino nel 1909. Famiglia ebraica. Genitori molto colti. Si iscrive alla facoltà di medicina. Si laurea con il massimo dei voti e si specializza</a:t>
            </a:r>
            <a:r>
              <a:rPr lang="it" sz="800">
                <a:solidFill>
                  <a:schemeClr val="dk1"/>
                </a:solidFill>
                <a:highlight>
                  <a:srgbClr val="FFFFFF"/>
                </a:highlight>
                <a:latin typeface="Old Standard TT"/>
                <a:ea typeface="Old Standard TT"/>
                <a:cs typeface="Old Standard TT"/>
                <a:sym typeface="Old Standard TT"/>
              </a:rPr>
              <a:t> </a:t>
            </a:r>
            <a:r>
              <a:rPr lang="it" sz="1300">
                <a:solidFill>
                  <a:schemeClr val="dk1"/>
                </a:solidFill>
                <a:highlight>
                  <a:srgbClr val="FFFFFF"/>
                </a:highlight>
                <a:latin typeface="Old Standard TT"/>
                <a:ea typeface="Old Standard TT"/>
                <a:cs typeface="Old Standard TT"/>
                <a:sym typeface="Old Standard TT"/>
              </a:rPr>
              <a:t> </a:t>
            </a:r>
            <a:r>
              <a:rPr lang="it">
                <a:solidFill>
                  <a:schemeClr val="dk1"/>
                </a:solidFill>
                <a:highlight>
                  <a:srgbClr val="FFFFFF"/>
                </a:highlight>
                <a:latin typeface="Old Standard TT"/>
                <a:ea typeface="Old Standard TT"/>
                <a:cs typeface="Old Standard TT"/>
                <a:sym typeface="Old Standard TT"/>
              </a:rPr>
              <a:t>in neurologia e psichiatria. Emigra a causa delle leggi razziali nel 1938. Inizia le ricerche sul cervello. </a:t>
            </a:r>
            <a:r>
              <a:rPr lang="it">
                <a:highlight>
                  <a:srgbClr val="FFFFFF"/>
                </a:highlight>
                <a:latin typeface="Old Standard TT"/>
                <a:ea typeface="Old Standard TT"/>
                <a:cs typeface="Old Standard TT"/>
                <a:sym typeface="Old Standard TT"/>
              </a:rPr>
              <a:t> Scopre il fattore di crescita nervoso. Vinse </a:t>
            </a:r>
            <a:r>
              <a:rPr lang="it" b="1">
                <a:highlight>
                  <a:srgbClr val="FFFFFF"/>
                </a:highlight>
                <a:latin typeface="Old Standard TT"/>
                <a:ea typeface="Old Standard TT"/>
                <a:cs typeface="Old Standard TT"/>
                <a:sym typeface="Old Standard TT"/>
              </a:rPr>
              <a:t>nel 1986 il Premio Nobel per la Medicina. </a:t>
            </a:r>
            <a:endParaRPr b="1">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endParaRPr b="1">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r>
              <a:rPr lang="it" sz="1900">
                <a:solidFill>
                  <a:schemeClr val="dk1"/>
                </a:solidFill>
                <a:highlight>
                  <a:srgbClr val="FFFFFF"/>
                </a:highlight>
                <a:latin typeface="Old Standard TT"/>
                <a:ea typeface="Old Standard TT"/>
                <a:cs typeface="Old Standard TT"/>
                <a:sym typeface="Old Standard TT"/>
              </a:rPr>
              <a:t>Che cosa ha scoperto? </a:t>
            </a:r>
            <a:r>
              <a:rPr lang="it">
                <a:solidFill>
                  <a:srgbClr val="434343"/>
                </a:solidFill>
                <a:highlight>
                  <a:srgbClr val="FFFFFF"/>
                </a:highlight>
                <a:latin typeface="Old Standard TT"/>
                <a:ea typeface="Old Standard TT"/>
                <a:cs typeface="Old Standard TT"/>
                <a:sym typeface="Old Standard TT"/>
              </a:rPr>
              <a:t>Ha </a:t>
            </a:r>
            <a:r>
              <a:rPr lang="it">
                <a:highlight>
                  <a:srgbClr val="FFFFFF"/>
                </a:highlight>
                <a:latin typeface="Old Standard TT"/>
                <a:ea typeface="Old Standard TT"/>
                <a:cs typeface="Old Standard TT"/>
                <a:sym typeface="Old Standard TT"/>
              </a:rPr>
              <a:t>scoperto i</a:t>
            </a:r>
            <a:r>
              <a:rPr lang="it" b="1">
                <a:highlight>
                  <a:srgbClr val="FFFFFF"/>
                </a:highlight>
                <a:latin typeface="Old Standard TT"/>
                <a:ea typeface="Old Standard TT"/>
                <a:cs typeface="Old Standard TT"/>
                <a:sym typeface="Old Standard TT"/>
              </a:rPr>
              <a:t>l fattore di crescita nervoso</a:t>
            </a:r>
            <a:r>
              <a:rPr lang="it">
                <a:highlight>
                  <a:srgbClr val="FFFFFF"/>
                </a:highlight>
                <a:latin typeface="Old Standard TT"/>
                <a:ea typeface="Old Standard TT"/>
                <a:cs typeface="Old Standard TT"/>
                <a:sym typeface="Old Standard TT"/>
              </a:rPr>
              <a:t>  (o NFG).  </a:t>
            </a:r>
            <a:endParaRPr>
              <a:highlight>
                <a:srgbClr val="FFFFFF"/>
              </a:highlight>
              <a:latin typeface="Old Standard TT"/>
              <a:ea typeface="Old Standard TT"/>
              <a:cs typeface="Old Standard TT"/>
              <a:sym typeface="Old Standard TT"/>
            </a:endParaRPr>
          </a:p>
          <a:p>
            <a:pPr marL="0" lvl="0" indent="0" algn="just" rtl="0">
              <a:lnSpc>
                <a:spcPct val="100000"/>
              </a:lnSpc>
              <a:spcBef>
                <a:spcPts val="0"/>
              </a:spcBef>
              <a:spcAft>
                <a:spcPts val="0"/>
              </a:spcAft>
              <a:buNone/>
            </a:pPr>
            <a:r>
              <a:rPr lang="it">
                <a:highlight>
                  <a:srgbClr val="FFFFFF"/>
                </a:highlight>
                <a:latin typeface="Old Standard TT"/>
                <a:ea typeface="Old Standard TT"/>
                <a:cs typeface="Old Standard TT"/>
                <a:sym typeface="Old Standard TT"/>
              </a:rPr>
              <a:t>NGF è una piccola proteina fondamentale per il mantenimento e la crescita dei neuroni del sistema simpatico e sensoriale, senza la quale le cellule cerebrali si suicidano. Quelle ricerche dimostrarono che il cervello può “rigenerarsi”, contrariamente a quanto a lungo creduto. È vero che dopo la nascita non si formano nuovi neuroni e quelli che muoiono sono irrimediabilmente perduti, ma è pur vero che </a:t>
            </a:r>
            <a:r>
              <a:rPr lang="it" b="1">
                <a:highlight>
                  <a:srgbClr val="FFFFFF"/>
                </a:highlight>
                <a:latin typeface="Old Standard TT"/>
                <a:ea typeface="Old Standard TT"/>
                <a:cs typeface="Old Standard TT"/>
                <a:sym typeface="Old Standard TT"/>
              </a:rPr>
              <a:t>si formano sempre nuove connessioni, circuiti alternativi</a:t>
            </a:r>
            <a:r>
              <a:rPr lang="it">
                <a:highlight>
                  <a:srgbClr val="FFFFFF"/>
                </a:highlight>
                <a:latin typeface="Old Standard TT"/>
                <a:ea typeface="Old Standard TT"/>
                <a:cs typeface="Old Standard TT"/>
                <a:sym typeface="Old Standard TT"/>
              </a:rPr>
              <a:t>. </a:t>
            </a:r>
            <a:endParaRPr>
              <a:highlight>
                <a:srgbClr val="FFFFFF"/>
              </a:highlight>
              <a:latin typeface="Old Standard TT"/>
              <a:ea typeface="Old Standard TT"/>
              <a:cs typeface="Old Standard TT"/>
              <a:sym typeface="Old Standard TT"/>
            </a:endParaRPr>
          </a:p>
          <a:p>
            <a:pPr marL="0" lvl="0" indent="0" algn="just" rtl="0">
              <a:spcBef>
                <a:spcPts val="1600"/>
              </a:spcBef>
              <a:spcAft>
                <a:spcPts val="0"/>
              </a:spcAft>
              <a:buNone/>
            </a:pPr>
            <a:r>
              <a:rPr lang="it" sz="1900">
                <a:solidFill>
                  <a:schemeClr val="dk1"/>
                </a:solidFill>
                <a:highlight>
                  <a:srgbClr val="FFFFFF"/>
                </a:highlight>
                <a:latin typeface="Old Standard TT"/>
                <a:ea typeface="Old Standard TT"/>
                <a:cs typeface="Old Standard TT"/>
                <a:sym typeface="Old Standard TT"/>
              </a:rPr>
              <a:t>Perché Rita Levi Montalcini fu una donna coraggiosa? </a:t>
            </a:r>
            <a:r>
              <a:rPr lang="it">
                <a:solidFill>
                  <a:schemeClr val="dk1"/>
                </a:solidFill>
                <a:highlight>
                  <a:srgbClr val="FFFFFF"/>
                </a:highlight>
                <a:latin typeface="Old Standard TT"/>
                <a:ea typeface="Old Standard TT"/>
                <a:cs typeface="Old Standard TT"/>
                <a:sym typeface="Old Standard TT"/>
              </a:rPr>
              <a:t>Fece scelte non comuni per l’epoca: si iscrisse a medicina e si laureò. Diventò scienziata. Fece scoperte importanti. Diede un grande contributo alle neuroscienze. Tutto ciò nonostante all’epoca si ritenesse che il ruolo della donna fosse fondamentalmente quello di moglie e madre</a:t>
            </a:r>
            <a:r>
              <a:rPr lang="it" sz="1700">
                <a:solidFill>
                  <a:schemeClr val="dk1"/>
                </a:solidFill>
                <a:highlight>
                  <a:srgbClr val="FFFFFF"/>
                </a:highlight>
                <a:latin typeface="Old Standard TT"/>
                <a:ea typeface="Old Standard TT"/>
                <a:cs typeface="Old Standard TT"/>
                <a:sym typeface="Old Standard TT"/>
              </a:rPr>
              <a:t>, </a:t>
            </a:r>
            <a:endParaRPr>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endParaRPr>
              <a:solidFill>
                <a:schemeClr val="dk1"/>
              </a:solidFill>
              <a:highlight>
                <a:srgbClr val="FFFFFF"/>
              </a:highlight>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90250" y="526350"/>
            <a:ext cx="8259900" cy="4170900"/>
          </a:xfrm>
          <a:prstGeom prst="rect">
            <a:avLst/>
          </a:prstGeom>
        </p:spPr>
        <p:txBody>
          <a:bodyPr spcFirstLastPara="1" wrap="square" lIns="91425" tIns="91425" rIns="91425" bIns="91425" anchor="ctr" anchorCtr="0">
            <a:noAutofit/>
          </a:bodyPr>
          <a:lstStyle/>
          <a:p>
            <a:pPr marL="0" lvl="0" indent="0" algn="ctr" rtl="0">
              <a:lnSpc>
                <a:spcPct val="133000"/>
              </a:lnSpc>
              <a:spcBef>
                <a:spcPts val="900"/>
              </a:spcBef>
              <a:spcAft>
                <a:spcPts val="0"/>
              </a:spcAft>
              <a:buClr>
                <a:schemeClr val="dk1"/>
              </a:buClr>
              <a:buSzPts val="1100"/>
              <a:buFont typeface="Arial"/>
              <a:buNone/>
            </a:pPr>
            <a:r>
              <a:rPr lang="it" sz="3300">
                <a:solidFill>
                  <a:srgbClr val="FFFFFF"/>
                </a:solidFill>
                <a:highlight>
                  <a:srgbClr val="3D85C6"/>
                </a:highlight>
              </a:rPr>
              <a:t>Chi è Rita Levi Montalcini?</a:t>
            </a:r>
            <a:endParaRPr sz="4000">
              <a:solidFill>
                <a:srgbClr val="FFFFFF"/>
              </a:solidFill>
              <a:highlight>
                <a:srgbClr val="3D85C6"/>
              </a:highlight>
            </a:endParaRPr>
          </a:p>
          <a:p>
            <a:pPr marL="0" lvl="0" indent="0" algn="l" rtl="0">
              <a:spcBef>
                <a:spcPts val="900"/>
              </a:spcBef>
              <a:spcAft>
                <a:spcPts val="0"/>
              </a:spcAft>
              <a:buNone/>
            </a:pPr>
            <a:r>
              <a:rPr lang="it" sz="2100">
                <a:solidFill>
                  <a:srgbClr val="FFFFFF"/>
                </a:solidFill>
                <a:highlight>
                  <a:srgbClr val="3D85C6"/>
                </a:highlight>
              </a:rPr>
              <a:t>Rita Levi Montalcini è stata </a:t>
            </a:r>
            <a:r>
              <a:rPr lang="it" sz="2100" b="1">
                <a:solidFill>
                  <a:srgbClr val="FFFFFF"/>
                </a:solidFill>
                <a:highlight>
                  <a:srgbClr val="3D85C6"/>
                </a:highlight>
              </a:rPr>
              <a:t>una delle più grandi scienziate italiane del XX secolo</a:t>
            </a:r>
            <a:r>
              <a:rPr lang="it" sz="2100">
                <a:solidFill>
                  <a:srgbClr val="FFFFFF"/>
                </a:solidFill>
                <a:highlight>
                  <a:srgbClr val="3D85C6"/>
                </a:highlight>
              </a:rPr>
              <a:t>: è l’unica italiana a essere stata insignita del Premio Nobel per la Medicina e la Fisiologia.</a:t>
            </a:r>
            <a:endParaRPr sz="2100">
              <a:solidFill>
                <a:srgbClr val="FFFFFF"/>
              </a:solidFill>
              <a:highlight>
                <a:srgbClr val="3D85C6"/>
              </a:highlight>
            </a:endParaRPr>
          </a:p>
          <a:p>
            <a:pPr marL="0" lvl="0" indent="0" algn="l" rtl="0">
              <a:lnSpc>
                <a:spcPct val="150000"/>
              </a:lnSpc>
              <a:spcBef>
                <a:spcPts val="900"/>
              </a:spcBef>
              <a:spcAft>
                <a:spcPts val="0"/>
              </a:spcAft>
              <a:buClr>
                <a:schemeClr val="dk1"/>
              </a:buClr>
              <a:buSzPts val="1100"/>
              <a:buFont typeface="Arial"/>
              <a:buNone/>
            </a:pPr>
            <a:endParaRPr sz="2100">
              <a:solidFill>
                <a:srgbClr val="FFFFFF"/>
              </a:solidFill>
              <a:highlight>
                <a:srgbClr val="3D85C6"/>
              </a:highlight>
            </a:endParaRPr>
          </a:p>
          <a:p>
            <a:pPr marL="0" lvl="0" indent="0" algn="l" rtl="0">
              <a:lnSpc>
                <a:spcPct val="115000"/>
              </a:lnSpc>
              <a:spcBef>
                <a:spcPts val="900"/>
              </a:spcBef>
              <a:spcAft>
                <a:spcPts val="0"/>
              </a:spcAft>
              <a:buClr>
                <a:schemeClr val="dk1"/>
              </a:buClr>
              <a:buSzPts val="1100"/>
              <a:buFont typeface="Arial"/>
              <a:buNone/>
            </a:pPr>
            <a:endParaRPr sz="1100">
              <a:solidFill>
                <a:schemeClr val="dk1"/>
              </a:solidFill>
              <a:highlight>
                <a:srgbClr val="3D85C6"/>
              </a:highlight>
              <a:latin typeface="EB Garamond Regular"/>
              <a:ea typeface="EB Garamond Regular"/>
              <a:cs typeface="EB Garamond Regular"/>
              <a:sym typeface="EB Garamond Regular"/>
            </a:endParaRPr>
          </a:p>
          <a:p>
            <a:pPr marL="0" lvl="0" indent="0" algn="l" rtl="0">
              <a:spcBef>
                <a:spcPts val="0"/>
              </a:spcBef>
              <a:spcAft>
                <a:spcPts val="0"/>
              </a:spcAft>
              <a:buNone/>
            </a:pPr>
            <a:endParaRPr>
              <a:highlight>
                <a:srgbClr val="3D85C6"/>
              </a:highlight>
              <a:latin typeface="EB Garamond Regular"/>
              <a:ea typeface="EB Garamond Regular"/>
              <a:cs typeface="EB Garamond Regular"/>
              <a:sym typeface="EB Garamond Regular"/>
            </a:endParaRPr>
          </a:p>
        </p:txBody>
      </p:sp>
      <p:pic>
        <p:nvPicPr>
          <p:cNvPr id="66" name="Google Shape;66;p14"/>
          <p:cNvPicPr preferRelativeResize="0"/>
          <p:nvPr/>
        </p:nvPicPr>
        <p:blipFill>
          <a:blip r:embed="rId3">
            <a:alphaModFix/>
          </a:blip>
          <a:stretch>
            <a:fillRect/>
          </a:stretch>
        </p:blipFill>
        <p:spPr>
          <a:xfrm>
            <a:off x="5502925" y="2817825"/>
            <a:ext cx="2577951" cy="187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640350" y="436800"/>
            <a:ext cx="7863300" cy="4269900"/>
          </a:xfrm>
          <a:prstGeom prst="rect">
            <a:avLst/>
          </a:prstGeom>
        </p:spPr>
        <p:txBody>
          <a:bodyPr spcFirstLastPara="1" wrap="square" lIns="91425" tIns="91425" rIns="91425" bIns="91425" anchor="ctr" anchorCtr="0">
            <a:noAutofit/>
          </a:bodyPr>
          <a:lstStyle/>
          <a:p>
            <a:pPr marL="0" lvl="0" indent="0" algn="ctr" rtl="0">
              <a:lnSpc>
                <a:spcPct val="133000"/>
              </a:lnSpc>
              <a:spcBef>
                <a:spcPts val="900"/>
              </a:spcBef>
              <a:spcAft>
                <a:spcPts val="0"/>
              </a:spcAft>
              <a:buClr>
                <a:schemeClr val="dk1"/>
              </a:buClr>
              <a:buSzPts val="1100"/>
              <a:buFont typeface="Arial"/>
              <a:buNone/>
            </a:pPr>
            <a:r>
              <a:rPr lang="it" sz="3000">
                <a:solidFill>
                  <a:srgbClr val="FFFFFF"/>
                </a:solidFill>
                <a:highlight>
                  <a:srgbClr val="3C78D8"/>
                </a:highlight>
              </a:rPr>
              <a:t>LA VITA E LA CARRIERA</a:t>
            </a:r>
            <a:endParaRPr sz="3700">
              <a:solidFill>
                <a:srgbClr val="FFFFFF"/>
              </a:solidFill>
              <a:highlight>
                <a:srgbClr val="3C78D8"/>
              </a:highlight>
            </a:endParaRPr>
          </a:p>
          <a:p>
            <a:pPr marL="0" lvl="0" indent="0" algn="just" rtl="0">
              <a:spcBef>
                <a:spcPts val="900"/>
              </a:spcBef>
              <a:spcAft>
                <a:spcPts val="0"/>
              </a:spcAft>
              <a:buNone/>
            </a:pPr>
            <a:r>
              <a:rPr lang="it" sz="1400">
                <a:solidFill>
                  <a:srgbClr val="FFFFFF"/>
                </a:solidFill>
                <a:highlight>
                  <a:srgbClr val="3C78D8"/>
                </a:highlight>
              </a:rPr>
              <a:t>Rita Levi Montalcini nasce il </a:t>
            </a:r>
            <a:r>
              <a:rPr lang="it" sz="1400" b="1">
                <a:solidFill>
                  <a:srgbClr val="FFFFFF"/>
                </a:solidFill>
                <a:highlight>
                  <a:srgbClr val="3C78D8"/>
                </a:highlight>
              </a:rPr>
              <a:t>22 aprile 1909 </a:t>
            </a:r>
            <a:r>
              <a:rPr lang="it" sz="1400">
                <a:solidFill>
                  <a:srgbClr val="FFFFFF"/>
                </a:solidFill>
                <a:highlight>
                  <a:srgbClr val="3C78D8"/>
                </a:highlight>
              </a:rPr>
              <a:t>a Torino. Entrambi i genitori sono molto colti e incoraggiano i figli allo studio e alla ricerca intellettuale. Nel 1930 la Montalcini si iscrive alla f</a:t>
            </a:r>
            <a:r>
              <a:rPr lang="it" sz="1400" b="1">
                <a:solidFill>
                  <a:srgbClr val="FFFFFF"/>
                </a:solidFill>
                <a:highlight>
                  <a:srgbClr val="3C78D8"/>
                </a:highlight>
              </a:rPr>
              <a:t>acoltà di medicina</a:t>
            </a:r>
            <a:r>
              <a:rPr lang="it" sz="1400">
                <a:solidFill>
                  <a:srgbClr val="FFFFFF"/>
                </a:solidFill>
                <a:highlight>
                  <a:srgbClr val="3C78D8"/>
                </a:highlight>
              </a:rPr>
              <a:t> all’Università di Torino, dove si laurea con il massimo dei voti nel 1936. La Montalcini s</a:t>
            </a:r>
            <a:r>
              <a:rPr lang="it" sz="1400" b="1">
                <a:solidFill>
                  <a:srgbClr val="FFFFFF"/>
                </a:solidFill>
                <a:highlight>
                  <a:srgbClr val="3C78D8"/>
                </a:highlight>
              </a:rPr>
              <a:t>i specializza in seguito in neurologia e psichiatria.</a:t>
            </a:r>
            <a:endParaRPr sz="1400" b="1">
              <a:solidFill>
                <a:srgbClr val="FFFFFF"/>
              </a:solidFill>
              <a:highlight>
                <a:srgbClr val="3C78D8"/>
              </a:highlight>
            </a:endParaRPr>
          </a:p>
          <a:p>
            <a:pPr marL="0" lvl="0" indent="0" algn="just" rtl="0">
              <a:spcBef>
                <a:spcPts val="0"/>
              </a:spcBef>
              <a:spcAft>
                <a:spcPts val="0"/>
              </a:spcAft>
              <a:buNone/>
            </a:pPr>
            <a:r>
              <a:rPr lang="it" sz="1400" b="1">
                <a:solidFill>
                  <a:srgbClr val="FFFFFF"/>
                </a:solidFill>
                <a:highlight>
                  <a:srgbClr val="3C78D8"/>
                </a:highlight>
              </a:rPr>
              <a:t>Dopo l’emanazione delle leggi razziali, nel 1938, fu costretta a emigrare con Giuseppe Levi, suo maestro, in Belgio,</a:t>
            </a:r>
            <a:r>
              <a:rPr lang="it" sz="1400">
                <a:solidFill>
                  <a:srgbClr val="FFFFFF"/>
                </a:solidFill>
                <a:highlight>
                  <a:srgbClr val="3C78D8"/>
                </a:highlight>
              </a:rPr>
              <a:t> dove fu ospite dell’Istituto di Neurologia dell’Università di Bruxelles: </a:t>
            </a:r>
            <a:r>
              <a:rPr lang="it" sz="1400" b="1">
                <a:solidFill>
                  <a:srgbClr val="FFFFFF"/>
                </a:solidFill>
                <a:highlight>
                  <a:srgbClr val="3C78D8"/>
                </a:highlight>
              </a:rPr>
              <a:t>ebbe così la possibilità di continuare gli studi sul differenziamento del sistema nervoso. </a:t>
            </a:r>
            <a:r>
              <a:rPr lang="it" sz="1400">
                <a:solidFill>
                  <a:srgbClr val="FFFFFF"/>
                </a:solidFill>
                <a:highlight>
                  <a:srgbClr val="3C78D8"/>
                </a:highlight>
              </a:rPr>
              <a:t>Nell’inverno del 1940 tornò a Torino dove allestì un laboratorio in camera da letto per proseguire le sue ricerche. Solo dopo la fine della guerra, Rita poté riprendere gli studi accademici. Nel 1947 accettò un incarico alla Washington University e negli anni successivi lavorò anche a New York e Rio de Janeiro. Quella che doveva essere una breve permanenza si rivelò poi un soggiorno di 30 anni.</a:t>
            </a:r>
            <a:endParaRPr sz="1400">
              <a:solidFill>
                <a:srgbClr val="FFFFFF"/>
              </a:solidFill>
              <a:highlight>
                <a:srgbClr val="3C78D8"/>
              </a:highlight>
            </a:endParaRPr>
          </a:p>
          <a:p>
            <a:pPr marL="0" lvl="0" indent="0" algn="just" rtl="0">
              <a:spcBef>
                <a:spcPts val="0"/>
              </a:spcBef>
              <a:spcAft>
                <a:spcPts val="0"/>
              </a:spcAft>
              <a:buNone/>
            </a:pPr>
            <a:r>
              <a:rPr lang="it" sz="1400">
                <a:solidFill>
                  <a:srgbClr val="FFFFFF"/>
                </a:solidFill>
                <a:highlight>
                  <a:srgbClr val="3C78D8"/>
                </a:highlight>
              </a:rPr>
              <a:t>Fino al 1977 rimase negli Stati Uniti, dove realizzò gli esperimenti fondamentali che la condussero, nel 1951-52, durante la sperimentazione di un trapianto di tumore di topo sul sistema nervoso dell’embrione di un pulcino, alla scoperta del fattore di crescita nervoso, una proteina che gioca un ruolo essenziale nella crescita e differenziazione delle cellule nervose sensoriali e simpatiche. Grazie a questa scoperta vinse </a:t>
            </a:r>
            <a:r>
              <a:rPr lang="it" sz="1400" b="1">
                <a:solidFill>
                  <a:srgbClr val="FFFFFF"/>
                </a:solidFill>
                <a:highlight>
                  <a:srgbClr val="3C78D8"/>
                </a:highlight>
              </a:rPr>
              <a:t>nel 1986 il Premio Nobel per la Medicina. </a:t>
            </a:r>
            <a:endParaRPr sz="2300">
              <a:solidFill>
                <a:srgbClr val="FFFFFF"/>
              </a:solidFill>
              <a:highlight>
                <a:srgbClr val="3C78D8"/>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
              <a:t>lA SCOPERTA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it" sz="1200">
                <a:solidFill>
                  <a:srgbClr val="222222"/>
                </a:solidFill>
                <a:highlight>
                  <a:srgbClr val="FFFFFF"/>
                </a:highlight>
                <a:latin typeface="Roboto"/>
                <a:ea typeface="Roboto"/>
                <a:cs typeface="Roboto"/>
                <a:sym typeface="Roboto"/>
              </a:rPr>
              <a:t>ita Levi Montalcini ha scoperto nei primi anni Cinquanta il fattore di crescita nervoso o NFG (cioè Nerve Growth Factor).</a:t>
            </a:r>
            <a:endParaRPr sz="1200">
              <a:solidFill>
                <a:srgbClr val="222222"/>
              </a:solidFill>
              <a:highlight>
                <a:srgbClr val="FFFFFF"/>
              </a:highlight>
              <a:latin typeface="Roboto"/>
              <a:ea typeface="Roboto"/>
              <a:cs typeface="Roboto"/>
              <a:sym typeface="Roboto"/>
            </a:endParaRPr>
          </a:p>
          <a:p>
            <a:pPr marL="457200" lvl="0" indent="-317500" algn="l" rtl="0">
              <a:spcBef>
                <a:spcPts val="1600"/>
              </a:spcBef>
              <a:spcAft>
                <a:spcPts val="0"/>
              </a:spcAft>
              <a:buSzPts val="1400"/>
              <a:buChar char="●"/>
            </a:pPr>
            <a:r>
              <a:rPr lang="it" sz="1200">
                <a:solidFill>
                  <a:srgbClr val="222222"/>
                </a:solidFill>
                <a:highlight>
                  <a:srgbClr val="FFFFFF"/>
                </a:highlight>
                <a:latin typeface="Roboto"/>
                <a:ea typeface="Roboto"/>
                <a:cs typeface="Roboto"/>
                <a:sym typeface="Roboto"/>
              </a:rPr>
              <a:t>NGF è una piccola proteina fondamentale per il mantenimento e la crescita dei neuroni del sistema simpatico e sensoriale, senza la quale le cellule cerebrali si suicidano.</a:t>
            </a:r>
            <a:endParaRPr sz="1200">
              <a:solidFill>
                <a:srgbClr val="222222"/>
              </a:solidFill>
              <a:highlight>
                <a:srgbClr val="FFFFFF"/>
              </a:highlight>
              <a:latin typeface="Roboto"/>
              <a:ea typeface="Roboto"/>
              <a:cs typeface="Roboto"/>
              <a:sym typeface="Roboto"/>
            </a:endParaRPr>
          </a:p>
          <a:p>
            <a:pPr marL="457200" lvl="0" indent="-317500" algn="l" rtl="0">
              <a:spcBef>
                <a:spcPts val="1600"/>
              </a:spcBef>
              <a:spcAft>
                <a:spcPts val="0"/>
              </a:spcAft>
              <a:buSzPts val="1400"/>
              <a:buChar char="●"/>
            </a:pPr>
            <a:r>
              <a:rPr lang="it" sz="1200">
                <a:solidFill>
                  <a:srgbClr val="222222"/>
                </a:solidFill>
                <a:highlight>
                  <a:srgbClr val="FFFFFF"/>
                </a:highlight>
                <a:latin typeface="Roboto"/>
                <a:ea typeface="Roboto"/>
                <a:cs typeface="Roboto"/>
                <a:sym typeface="Roboto"/>
              </a:rPr>
              <a:t>Con la rivoluzionaria scoperta del NGF, si capì per la prima volta che i neuroni sopravvivono solo se possono assorbire sostanze nutritive da altre cellule attraverso le connessioni sinaptiche.</a:t>
            </a:r>
            <a:endParaRPr sz="1200">
              <a:solidFill>
                <a:srgbClr val="222222"/>
              </a:solidFill>
              <a:highlight>
                <a:srgbClr val="FFFFFF"/>
              </a:highlight>
              <a:latin typeface="Roboto"/>
              <a:ea typeface="Roboto"/>
              <a:cs typeface="Roboto"/>
              <a:sym typeface="Roboto"/>
            </a:endParaRPr>
          </a:p>
          <a:p>
            <a:pPr marL="457200" lvl="0" indent="-317500" algn="l" rtl="0">
              <a:spcBef>
                <a:spcPts val="1600"/>
              </a:spcBef>
              <a:spcAft>
                <a:spcPts val="1600"/>
              </a:spcAft>
              <a:buSzPts val="1400"/>
              <a:buChar char="●"/>
            </a:pPr>
            <a:r>
              <a:rPr lang="it" sz="1200">
                <a:solidFill>
                  <a:srgbClr val="222222"/>
                </a:solidFill>
                <a:highlight>
                  <a:srgbClr val="FFFFFF"/>
                </a:highlight>
                <a:latin typeface="Roboto"/>
                <a:ea typeface="Roboto"/>
                <a:cs typeface="Roboto"/>
                <a:sym typeface="Roboto"/>
              </a:rPr>
              <a:t>Quelle ricerche pionieristiche dimostrarono che il cervello può “rigenerarsi”, contrariamente a quanto a lungo creduto.</a:t>
            </a:r>
            <a:endParaRPr/>
          </a:p>
        </p:txBody>
      </p:sp>
      <p:pic>
        <p:nvPicPr>
          <p:cNvPr id="82" name="Google Shape;82;p17"/>
          <p:cNvPicPr preferRelativeResize="0"/>
          <p:nvPr/>
        </p:nvPicPr>
        <p:blipFill>
          <a:blip r:embed="rId3">
            <a:alphaModFix/>
          </a:blip>
          <a:stretch>
            <a:fillRect/>
          </a:stretch>
        </p:blipFill>
        <p:spPr>
          <a:xfrm>
            <a:off x="0" y="0"/>
            <a:ext cx="4622950" cy="5143501"/>
          </a:xfrm>
          <a:prstGeom prst="rect">
            <a:avLst/>
          </a:prstGeom>
          <a:noFill/>
          <a:ln>
            <a:noFill/>
          </a:ln>
        </p:spPr>
      </p:pic>
      <p:sp>
        <p:nvSpPr>
          <p:cNvPr id="83" name="Google Shape;83;p17"/>
          <p:cNvSpPr txBox="1">
            <a:spLocks noGrp="1"/>
          </p:cNvSpPr>
          <p:nvPr>
            <p:ph type="body" idx="2"/>
          </p:nvPr>
        </p:nvSpPr>
        <p:spPr>
          <a:xfrm>
            <a:off x="4697300" y="216900"/>
            <a:ext cx="4122600" cy="4709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700">
                <a:solidFill>
                  <a:srgbClr val="FFFFFF"/>
                </a:solidFill>
                <a:highlight>
                  <a:srgbClr val="3C78D8"/>
                </a:highlight>
              </a:rPr>
              <a:t>Rita Levi Montalcini ha scoperto nei primi anni Cinquanta i</a:t>
            </a:r>
            <a:r>
              <a:rPr lang="it" sz="1700" b="1">
                <a:solidFill>
                  <a:srgbClr val="FFFFFF"/>
                </a:solidFill>
                <a:highlight>
                  <a:srgbClr val="3C78D8"/>
                </a:highlight>
              </a:rPr>
              <a:t>l fattore di crescita nervoso</a:t>
            </a:r>
            <a:r>
              <a:rPr lang="it" sz="1700">
                <a:solidFill>
                  <a:srgbClr val="FFFFFF"/>
                </a:solidFill>
                <a:highlight>
                  <a:srgbClr val="3C78D8"/>
                </a:highlight>
              </a:rPr>
              <a:t>  (o NFG) </a:t>
            </a:r>
            <a:endParaRPr sz="1700">
              <a:solidFill>
                <a:srgbClr val="FFFFFF"/>
              </a:solidFill>
              <a:highlight>
                <a:srgbClr val="3C78D8"/>
              </a:highlight>
            </a:endParaRPr>
          </a:p>
          <a:p>
            <a:pPr marL="0" lvl="0" indent="0" algn="just" rtl="0">
              <a:spcBef>
                <a:spcPts val="1600"/>
              </a:spcBef>
              <a:spcAft>
                <a:spcPts val="0"/>
              </a:spcAft>
              <a:buNone/>
            </a:pPr>
            <a:r>
              <a:rPr lang="it" sz="1700">
                <a:solidFill>
                  <a:srgbClr val="FFFFFF"/>
                </a:solidFill>
                <a:highlight>
                  <a:srgbClr val="3C78D8"/>
                </a:highlight>
              </a:rPr>
              <a:t>NGF è una piccola proteina fondamentale per il mantenimento e la crescita dei neuroni del sistema simpatico e sensoriale, senza la quale le cellule cerebrali si suicidano.</a:t>
            </a:r>
            <a:endParaRPr sz="1700">
              <a:solidFill>
                <a:srgbClr val="FFFFFF"/>
              </a:solidFill>
              <a:highlight>
                <a:srgbClr val="3C78D8"/>
              </a:highlight>
            </a:endParaRPr>
          </a:p>
          <a:p>
            <a:pPr marL="0" lvl="0" indent="0" algn="just" rtl="0">
              <a:spcBef>
                <a:spcPts val="1600"/>
              </a:spcBef>
              <a:spcAft>
                <a:spcPts val="0"/>
              </a:spcAft>
              <a:buNone/>
            </a:pPr>
            <a:r>
              <a:rPr lang="it" sz="1700">
                <a:solidFill>
                  <a:srgbClr val="FFFFFF"/>
                </a:solidFill>
                <a:highlight>
                  <a:srgbClr val="3C78D8"/>
                </a:highlight>
              </a:rPr>
              <a:t>Con la rivoluzionaria scoperta del NGF, si capì per la prima volta che i neuroni sopravvivono solo se possono assorbire sostanze nutritive da altre cellule attraverso le connessioni sinaptiche.</a:t>
            </a:r>
            <a:endParaRPr sz="1700">
              <a:solidFill>
                <a:srgbClr val="FFFFFF"/>
              </a:solidFill>
              <a:highlight>
                <a:srgbClr val="3C78D8"/>
              </a:highlight>
            </a:endParaRPr>
          </a:p>
          <a:p>
            <a:pPr marL="0" lvl="0" indent="0" algn="l" rtl="0">
              <a:spcBef>
                <a:spcPts val="1600"/>
              </a:spcBef>
              <a:spcAft>
                <a:spcPts val="1600"/>
              </a:spcAft>
              <a:buNone/>
            </a:pPr>
            <a:endParaRPr>
              <a:highlight>
                <a:srgbClr val="3C78D8"/>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body" idx="2"/>
          </p:nvPr>
        </p:nvSpPr>
        <p:spPr>
          <a:xfrm>
            <a:off x="768425" y="607200"/>
            <a:ext cx="7746300" cy="392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it" sz="1700">
                <a:solidFill>
                  <a:srgbClr val="FFFFFF"/>
                </a:solidFill>
                <a:highlight>
                  <a:srgbClr val="3C78D8"/>
                </a:highlight>
              </a:rPr>
              <a:t>Quelle ricerche pionieristiche dimostrarono che il cervello può “rigenerarsi”, contrariamente a quanto a lungo creduto.</a:t>
            </a:r>
            <a:endParaRPr sz="1700">
              <a:solidFill>
                <a:srgbClr val="FFFFFF"/>
              </a:solidFill>
              <a:highlight>
                <a:srgbClr val="3C78D8"/>
              </a:highlight>
            </a:endParaRPr>
          </a:p>
          <a:p>
            <a:pPr marL="0" lvl="0" indent="0" algn="just" rtl="0">
              <a:spcBef>
                <a:spcPts val="1600"/>
              </a:spcBef>
              <a:spcAft>
                <a:spcPts val="0"/>
              </a:spcAft>
              <a:buClr>
                <a:schemeClr val="dk1"/>
              </a:buClr>
              <a:buSzPts val="1100"/>
              <a:buFont typeface="Arial"/>
              <a:buNone/>
            </a:pPr>
            <a:r>
              <a:rPr lang="it" sz="1700">
                <a:solidFill>
                  <a:srgbClr val="FFFFFF"/>
                </a:solidFill>
                <a:highlight>
                  <a:srgbClr val="3C78D8"/>
                </a:highlight>
              </a:rPr>
              <a:t>È vero che dopo la nascita non si formano nuovi neuroni e quelli che muoiono sono irrimediabilmente perduti, ma è pur vero che </a:t>
            </a:r>
            <a:r>
              <a:rPr lang="it" sz="1700" b="1">
                <a:solidFill>
                  <a:srgbClr val="FFFFFF"/>
                </a:solidFill>
                <a:highlight>
                  <a:srgbClr val="3C78D8"/>
                </a:highlight>
              </a:rPr>
              <a:t>si formano sempre nuove connessioni, circuiti alternativi</a:t>
            </a:r>
            <a:r>
              <a:rPr lang="it" sz="1700">
                <a:solidFill>
                  <a:srgbClr val="FFFFFF"/>
                </a:solidFill>
                <a:highlight>
                  <a:srgbClr val="3C78D8"/>
                </a:highlight>
              </a:rPr>
              <a:t>. Il regista della straordinaria plasticità neuronale è proprio l’NGF.</a:t>
            </a:r>
            <a:endParaRPr sz="1700">
              <a:solidFill>
                <a:srgbClr val="FFFFFF"/>
              </a:solidFill>
              <a:highlight>
                <a:srgbClr val="3C78D8"/>
              </a:highlight>
            </a:endParaRPr>
          </a:p>
          <a:p>
            <a:pPr marL="0" lvl="0" indent="0" algn="just" rtl="0">
              <a:spcBef>
                <a:spcPts val="1600"/>
              </a:spcBef>
              <a:spcAft>
                <a:spcPts val="0"/>
              </a:spcAft>
              <a:buClr>
                <a:schemeClr val="dk1"/>
              </a:buClr>
              <a:buSzPts val="1100"/>
              <a:buFont typeface="Arial"/>
              <a:buNone/>
            </a:pPr>
            <a:r>
              <a:rPr lang="it" sz="1700">
                <a:solidFill>
                  <a:srgbClr val="FFFFFF"/>
                </a:solidFill>
                <a:highlight>
                  <a:srgbClr val="3C78D8"/>
                </a:highlight>
              </a:rPr>
              <a:t>In seguito furono scoperte decine di molecole simili, dette “neurotrofine”, grazie alle quali il cervello riesce a mantenersi giovane nonostante l’avanzare dell’età.</a:t>
            </a:r>
            <a:endParaRPr sz="1700">
              <a:solidFill>
                <a:srgbClr val="FFFFFF"/>
              </a:solidFill>
              <a:highlight>
                <a:srgbClr val="3C78D8"/>
              </a:highlight>
            </a:endParaRPr>
          </a:p>
          <a:p>
            <a:pPr marL="0" lvl="0" indent="0" algn="just" rtl="0">
              <a:spcBef>
                <a:spcPts val="1600"/>
              </a:spcBef>
              <a:spcAft>
                <a:spcPts val="0"/>
              </a:spcAft>
              <a:buClr>
                <a:schemeClr val="dk1"/>
              </a:buClr>
              <a:buSzPts val="1100"/>
              <a:buFont typeface="Arial"/>
              <a:buNone/>
            </a:pPr>
            <a:r>
              <a:rPr lang="it" sz="1700">
                <a:solidFill>
                  <a:srgbClr val="FFFFFF"/>
                </a:solidFill>
                <a:highlight>
                  <a:srgbClr val="3C78D8"/>
                </a:highlight>
              </a:rPr>
              <a:t>La Montalcini non poteva essere l’incarnazione vivente migliore della sua stessa scoperta.</a:t>
            </a:r>
            <a:endParaRPr sz="1900">
              <a:solidFill>
                <a:srgbClr val="FFFFFF"/>
              </a:solidFill>
              <a:highlight>
                <a:srgbClr val="3C78D8"/>
              </a:highlight>
            </a:endParaRPr>
          </a:p>
          <a:p>
            <a:pPr marL="0" lvl="0" indent="0" algn="l" rtl="0">
              <a:spcBef>
                <a:spcPts val="1600"/>
              </a:spcBef>
              <a:spcAft>
                <a:spcPts val="1600"/>
              </a:spcAft>
              <a:buNone/>
            </a:pPr>
            <a:endParaRPr sz="1200">
              <a:solidFill>
                <a:srgbClr val="222222"/>
              </a:solidFill>
              <a:highlight>
                <a:srgbClr val="FFFFFF"/>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Il cervello</a:t>
            </a:r>
            <a:endParaRPr/>
          </a:p>
        </p:txBody>
      </p:sp>
      <p:sp>
        <p:nvSpPr>
          <p:cNvPr id="94" name="Google Shape;94;p19"/>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p>
            <a:pPr marL="457200" lvl="0" indent="-330200" algn="just" rtl="0">
              <a:spcBef>
                <a:spcPts val="0"/>
              </a:spcBef>
              <a:spcAft>
                <a:spcPts val="0"/>
              </a:spcAft>
              <a:buSzPts val="1600"/>
              <a:buAutoNum type="arabicPeriod"/>
            </a:pPr>
            <a:r>
              <a:rPr lang="it" sz="1600"/>
              <a:t>Il cervello si divide in due parti chiamati emisferi cerebrali separati da una profonda fessura ma uniti attraverso il corpo calloso. E’ la struttura più complessa di tutto l’organismo.</a:t>
            </a:r>
            <a:endParaRPr sz="1600"/>
          </a:p>
          <a:p>
            <a:pPr marL="457200" lvl="0" indent="-330200" algn="just" rtl="0">
              <a:spcBef>
                <a:spcPts val="1600"/>
              </a:spcBef>
              <a:spcAft>
                <a:spcPts val="0"/>
              </a:spcAft>
              <a:buSzPts val="1600"/>
              <a:buAutoNum type="arabicPeriod"/>
            </a:pPr>
            <a:r>
              <a:rPr lang="it" sz="1600"/>
              <a:t>E’ formato da miliardi di neuroni </a:t>
            </a:r>
            <a:endParaRPr sz="1600"/>
          </a:p>
          <a:p>
            <a:pPr marL="457200" lvl="0" indent="-330200" algn="just" rtl="0">
              <a:spcBef>
                <a:spcPts val="1600"/>
              </a:spcBef>
              <a:spcAft>
                <a:spcPts val="1600"/>
              </a:spcAft>
              <a:buSzPts val="1600"/>
              <a:buAutoNum type="arabicPeriod"/>
            </a:pPr>
            <a:r>
              <a:rPr lang="it" sz="1600"/>
              <a:t>Organizza ed elabora pensieri e ricordi, comanda le azioni</a:t>
            </a:r>
            <a:endParaRPr sz="1600"/>
          </a:p>
        </p:txBody>
      </p:sp>
      <p:pic>
        <p:nvPicPr>
          <p:cNvPr id="95" name="Google Shape;95;p19"/>
          <p:cNvPicPr preferRelativeResize="0"/>
          <p:nvPr/>
        </p:nvPicPr>
        <p:blipFill rotWithShape="1">
          <a:blip r:embed="rId3">
            <a:alphaModFix/>
          </a:blip>
          <a:srcRect l="21100" t="3128" r="25549"/>
          <a:stretch/>
        </p:blipFill>
        <p:spPr>
          <a:xfrm>
            <a:off x="4705202" y="342525"/>
            <a:ext cx="1786922" cy="1946700"/>
          </a:xfrm>
          <a:prstGeom prst="rect">
            <a:avLst/>
          </a:prstGeom>
          <a:noFill/>
          <a:ln>
            <a:noFill/>
          </a:ln>
        </p:spPr>
      </p:pic>
      <p:pic>
        <p:nvPicPr>
          <p:cNvPr id="96" name="Google Shape;96;p19"/>
          <p:cNvPicPr preferRelativeResize="0"/>
          <p:nvPr/>
        </p:nvPicPr>
        <p:blipFill rotWithShape="1">
          <a:blip r:embed="rId4">
            <a:alphaModFix/>
          </a:blip>
          <a:srcRect l="-2691" r="23758" b="1322"/>
          <a:stretch/>
        </p:blipFill>
        <p:spPr>
          <a:xfrm>
            <a:off x="6556400" y="342525"/>
            <a:ext cx="2054506" cy="1946700"/>
          </a:xfrm>
          <a:prstGeom prst="rect">
            <a:avLst/>
          </a:prstGeom>
          <a:noFill/>
          <a:ln>
            <a:noFill/>
          </a:ln>
        </p:spPr>
      </p:pic>
      <p:pic>
        <p:nvPicPr>
          <p:cNvPr id="97" name="Google Shape;97;p19"/>
          <p:cNvPicPr preferRelativeResize="0"/>
          <p:nvPr/>
        </p:nvPicPr>
        <p:blipFill>
          <a:blip r:embed="rId5">
            <a:alphaModFix/>
          </a:blip>
          <a:stretch>
            <a:fillRect/>
          </a:stretch>
        </p:blipFill>
        <p:spPr>
          <a:xfrm>
            <a:off x="4705200" y="2462664"/>
            <a:ext cx="4335974" cy="24389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body" idx="1"/>
          </p:nvPr>
        </p:nvSpPr>
        <p:spPr>
          <a:xfrm>
            <a:off x="460400" y="262475"/>
            <a:ext cx="5017800" cy="6051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it"/>
              <a:t>Perché Rita fu una donna coraggiosa?</a:t>
            </a:r>
            <a:endParaRPr/>
          </a:p>
        </p:txBody>
      </p:sp>
      <p:pic>
        <p:nvPicPr>
          <p:cNvPr id="103" name="Google Shape;103;p20"/>
          <p:cNvPicPr preferRelativeResize="0"/>
          <p:nvPr/>
        </p:nvPicPr>
        <p:blipFill>
          <a:blip r:embed="rId3">
            <a:alphaModFix/>
          </a:blip>
          <a:stretch>
            <a:fillRect/>
          </a:stretch>
        </p:blipFill>
        <p:spPr>
          <a:xfrm>
            <a:off x="5713313" y="0"/>
            <a:ext cx="3430675" cy="5143501"/>
          </a:xfrm>
          <a:prstGeom prst="rect">
            <a:avLst/>
          </a:prstGeom>
          <a:noFill/>
          <a:ln>
            <a:noFill/>
          </a:ln>
        </p:spPr>
      </p:pic>
      <p:sp>
        <p:nvSpPr>
          <p:cNvPr id="104" name="Google Shape;104;p20"/>
          <p:cNvSpPr txBox="1"/>
          <p:nvPr/>
        </p:nvSpPr>
        <p:spPr>
          <a:xfrm>
            <a:off x="125775" y="1165025"/>
            <a:ext cx="5255100" cy="38544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700">
                <a:solidFill>
                  <a:schemeClr val="dk1"/>
                </a:solidFill>
                <a:highlight>
                  <a:srgbClr val="FFFFFF"/>
                </a:highlight>
                <a:latin typeface="Old Standard TT"/>
                <a:ea typeface="Old Standard TT"/>
                <a:cs typeface="Old Standard TT"/>
                <a:sym typeface="Old Standard TT"/>
              </a:rPr>
              <a:t>Nonostante all’epoca si ritenesse che il ruolo della donna fosse fondamentalmente quello di essere moglie e madre, la Montalcini </a:t>
            </a:r>
            <a:r>
              <a:rPr lang="it" sz="1700" b="1">
                <a:solidFill>
                  <a:schemeClr val="dk1"/>
                </a:solidFill>
                <a:highlight>
                  <a:srgbClr val="FFFFFF"/>
                </a:highlight>
                <a:latin typeface="Old Standard TT"/>
                <a:ea typeface="Old Standard TT"/>
                <a:cs typeface="Old Standard TT"/>
                <a:sym typeface="Old Standard TT"/>
              </a:rPr>
              <a:t>si iscrisse alla facoltà di medicina nel 1930.</a:t>
            </a:r>
            <a:endParaRPr sz="1700" b="1">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r>
              <a:rPr lang="it" sz="1700">
                <a:solidFill>
                  <a:schemeClr val="dk1"/>
                </a:solidFill>
                <a:highlight>
                  <a:srgbClr val="FFFFFF"/>
                </a:highlight>
                <a:latin typeface="Old Standard TT"/>
                <a:ea typeface="Old Standard TT"/>
                <a:cs typeface="Old Standard TT"/>
                <a:sym typeface="Old Standard TT"/>
              </a:rPr>
              <a:t>Qui </a:t>
            </a:r>
            <a:r>
              <a:rPr lang="it" sz="1700" b="1">
                <a:solidFill>
                  <a:schemeClr val="dk1"/>
                </a:solidFill>
                <a:highlight>
                  <a:srgbClr val="FFFFFF"/>
                </a:highlight>
                <a:latin typeface="Old Standard TT"/>
                <a:ea typeface="Old Standard TT"/>
                <a:cs typeface="Old Standard TT"/>
                <a:sym typeface="Old Standard TT"/>
              </a:rPr>
              <a:t>si laureò con il massimo dei voti nel 1936 e si specializzò in neurologia e psichiatria.</a:t>
            </a:r>
            <a:endParaRPr sz="1700" b="1">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r>
              <a:rPr lang="it" sz="1700" b="1">
                <a:solidFill>
                  <a:schemeClr val="dk1"/>
                </a:solidFill>
                <a:highlight>
                  <a:srgbClr val="FFFFFF"/>
                </a:highlight>
                <a:latin typeface="Old Standard TT"/>
                <a:ea typeface="Old Standard TT"/>
                <a:cs typeface="Old Standard TT"/>
                <a:sym typeface="Old Standard TT"/>
              </a:rPr>
              <a:t>Si è poi impegnata in campo umanitario e sociale</a:t>
            </a:r>
            <a:r>
              <a:rPr lang="it" sz="1700">
                <a:solidFill>
                  <a:schemeClr val="dk1"/>
                </a:solidFill>
                <a:highlight>
                  <a:srgbClr val="FFFFFF"/>
                </a:highlight>
                <a:latin typeface="Old Standard TT"/>
                <a:ea typeface="Old Standard TT"/>
                <a:cs typeface="Old Standard TT"/>
                <a:sym typeface="Old Standard TT"/>
              </a:rPr>
              <a:t>: le campagne contro le mine antiuomo e la responsabilità degli scienziati nei confronti della società sono state sue scelte importanti.</a:t>
            </a:r>
            <a:endParaRPr sz="1700">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r>
              <a:rPr lang="it" sz="1700">
                <a:solidFill>
                  <a:schemeClr val="dk1"/>
                </a:solidFill>
                <a:highlight>
                  <a:srgbClr val="FFFFFF"/>
                </a:highlight>
                <a:latin typeface="Old Standard TT"/>
                <a:ea typeface="Old Standard TT"/>
                <a:cs typeface="Old Standard TT"/>
                <a:sym typeface="Old Standard TT"/>
              </a:rPr>
              <a:t>Grande il suo contributo nelle neuroscienze e per l’emancipazione femminile.</a:t>
            </a:r>
            <a:endParaRPr sz="1900">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endParaRPr sz="1900">
              <a:solidFill>
                <a:schemeClr val="dk1"/>
              </a:solidFill>
              <a:highlight>
                <a:srgbClr val="FFFFFF"/>
              </a:highlight>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3410150" y="200525"/>
            <a:ext cx="2154600" cy="6051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it"/>
              <a:t>PER STUDIARE</a:t>
            </a:r>
            <a:endParaRPr/>
          </a:p>
        </p:txBody>
      </p:sp>
      <p:sp>
        <p:nvSpPr>
          <p:cNvPr id="110" name="Google Shape;110;p21"/>
          <p:cNvSpPr txBox="1"/>
          <p:nvPr/>
        </p:nvSpPr>
        <p:spPr>
          <a:xfrm>
            <a:off x="600600" y="991500"/>
            <a:ext cx="7942800" cy="38544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900">
                <a:solidFill>
                  <a:schemeClr val="dk1"/>
                </a:solidFill>
                <a:highlight>
                  <a:srgbClr val="FFFFFF"/>
                </a:highlight>
                <a:latin typeface="Old Standard TT"/>
                <a:ea typeface="Old Standard TT"/>
                <a:cs typeface="Old Standard TT"/>
                <a:sym typeface="Old Standard TT"/>
              </a:rPr>
              <a:t>Chi è Rita Levi Montalcini?</a:t>
            </a:r>
            <a:endParaRPr sz="1900">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endParaRPr sz="1900">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r>
              <a:rPr lang="it" sz="1900">
                <a:solidFill>
                  <a:schemeClr val="dk1"/>
                </a:solidFill>
                <a:highlight>
                  <a:srgbClr val="FFFFFF"/>
                </a:highlight>
                <a:latin typeface="Old Standard TT"/>
                <a:ea typeface="Old Standard TT"/>
                <a:cs typeface="Old Standard TT"/>
                <a:sym typeface="Old Standard TT"/>
              </a:rPr>
              <a:t>Qualche informazione sulla vita e la carriera</a:t>
            </a:r>
            <a:endParaRPr sz="1900">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endParaRPr sz="1900">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r>
              <a:rPr lang="it" sz="1900">
                <a:solidFill>
                  <a:schemeClr val="dk1"/>
                </a:solidFill>
                <a:highlight>
                  <a:srgbClr val="FFFFFF"/>
                </a:highlight>
                <a:latin typeface="Old Standard TT"/>
                <a:ea typeface="Old Standard TT"/>
                <a:cs typeface="Old Standard TT"/>
                <a:sym typeface="Old Standard TT"/>
              </a:rPr>
              <a:t>Che cosa ha scoperto? </a:t>
            </a:r>
            <a:endParaRPr sz="1900">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endParaRPr sz="1900">
              <a:solidFill>
                <a:schemeClr val="dk1"/>
              </a:solidFill>
              <a:highlight>
                <a:srgbClr val="FFFFFF"/>
              </a:highlight>
              <a:latin typeface="Old Standard TT"/>
              <a:ea typeface="Old Standard TT"/>
              <a:cs typeface="Old Standard TT"/>
              <a:sym typeface="Old Standard TT"/>
            </a:endParaRPr>
          </a:p>
          <a:p>
            <a:pPr marL="0" lvl="0" indent="0" algn="just" rtl="0">
              <a:spcBef>
                <a:spcPts val="0"/>
              </a:spcBef>
              <a:spcAft>
                <a:spcPts val="0"/>
              </a:spcAft>
              <a:buNone/>
            </a:pPr>
            <a:r>
              <a:rPr lang="it" sz="1900">
                <a:solidFill>
                  <a:schemeClr val="dk1"/>
                </a:solidFill>
                <a:highlight>
                  <a:srgbClr val="FFFFFF"/>
                </a:highlight>
                <a:latin typeface="Old Standard TT"/>
                <a:ea typeface="Old Standard TT"/>
                <a:cs typeface="Old Standard TT"/>
                <a:sym typeface="Old Standard TT"/>
              </a:rPr>
              <a:t>Perché Rita Levi Montalcini fu una donna coraggiosa?</a:t>
            </a:r>
            <a:endParaRPr sz="1900">
              <a:solidFill>
                <a:schemeClr val="dk1"/>
              </a:solidFill>
              <a:highlight>
                <a:srgbClr val="FFFFFF"/>
              </a:highlight>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1022</Words>
  <Application>Microsoft Office PowerPoint</Application>
  <PresentationFormat>Presentazione su schermo (16:9)</PresentationFormat>
  <Paragraphs>44</Paragraphs>
  <Slides>10</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EB Garamond Regular</vt:lpstr>
      <vt:lpstr>Roboto</vt:lpstr>
      <vt:lpstr>Old Standard TT</vt:lpstr>
      <vt:lpstr>Paperback</vt:lpstr>
      <vt:lpstr>RITA LEVI MONTALCINI</vt:lpstr>
      <vt:lpstr>Chi è Rita Levi Montalcini? Rita Levi Montalcini è stata una delle più grandi scienziate italiane del XX secolo: è l’unica italiana a essere stata insignita del Premio Nobel per la Medicina e la Fisiologia.   </vt:lpstr>
      <vt:lpstr>LA VITA E LA CARRIERA Rita Levi Montalcini nasce il 22 aprile 1909 a Torino. Entrambi i genitori sono molto colti e incoraggiano i figli allo studio e alla ricerca intellettuale. Nel 1930 la Montalcini si iscrive alla facoltà di medicina all’Università di Torino, dove si laurea con il massimo dei voti nel 1936. La Montalcini si specializza in seguito in neurologia e psichiatria. Dopo l’emanazione delle leggi razziali, nel 1938, fu costretta a emigrare con Giuseppe Levi, suo maestro, in Belgio, dove fu ospite dell’Istituto di Neurologia dell’Università di Bruxelles: ebbe così la possibilità di continuare gli studi sul differenziamento del sistema nervoso. Nell’inverno del 1940 tornò a Torino dove allestì un laboratorio in camera da letto per proseguire le sue ricerche. Solo dopo la fine della guerra, Rita poté riprendere gli studi accademici. Nel 1947 accettò un incarico alla Washington University e negli anni successivi lavorò anche a New York e Rio de Janeiro. Quella che doveva essere una breve permanenza si rivelò poi un soggiorno di 30 anni. Fino al 1977 rimase negli Stati Uniti, dove realizzò gli esperimenti fondamentali che la condussero, nel 1951-52, durante la sperimentazione di un trapianto di tumore di topo sul sistema nervoso dell’embrione di un pulcino, alla scoperta del fattore di crescita nervoso, una proteina che gioca un ruolo essenziale nella crescita e differenziazione delle cellule nervose sensoriali e simpatiche. Grazie a questa scoperta vinse nel 1986 il Premio Nobel per la Medicina. </vt:lpstr>
      <vt:lpstr>lA SCOPERTA</vt:lpstr>
      <vt:lpstr>Presentazione standard di PowerPoint</vt:lpstr>
      <vt:lpstr>Presentazione standard di PowerPoint</vt:lpstr>
      <vt:lpstr>Il cervello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RITA LEVI MONTALCINI</dc:title>
  <dc:creator>Utente</dc:creator>
  <cp:lastModifiedBy>Utente</cp:lastModifiedBy>
  <cp:revision>1</cp:revision>
  <dcterms:modified xsi:type="dcterms:W3CDTF">2021-06-11T08:44:23Z</dcterms:modified>
</cp:coreProperties>
</file>