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8"/>
  </p:notesMasterIdLst>
  <p:sldIdLst>
    <p:sldId id="256" r:id="rId2"/>
    <p:sldId id="257" r:id="rId3"/>
    <p:sldId id="258" r:id="rId4"/>
    <p:sldId id="259" r:id="rId5"/>
    <p:sldId id="260" r:id="rId6"/>
    <p:sldId id="261" r:id="rId7"/>
  </p:sldIdLst>
  <p:sldSz cx="9144000" cy="5143500" type="screen16x9"/>
  <p:notesSz cx="6858000" cy="9144000"/>
  <p:embeddedFontLst>
    <p:embeddedFont>
      <p:font typeface="Roboto" charset="0"/>
      <p:regular r:id="rId9"/>
      <p:bold r:id="rId10"/>
      <p:italic r:id="rId11"/>
      <p:boldItalic r:id="rId1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97" d="100"/>
          <a:sy n="97" d="100"/>
        </p:scale>
        <p:origin x="-606" y="1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font" Target="fonts/font1.fntdata"/><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51788729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8713d0dd73_0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8713d0dd73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8713d0dd73_0_1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8713d0dd73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8713d0dd73_0_1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8713d0dd73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8713d0dd73_2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8713d0dd73_2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8713d0dd73_2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8713d0dd73_2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it"/>
              <a:t>‹N›</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it"/>
              <a:t>Le Olimpiadi annullate a Tokyo nel 1940</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lnSpc>
                <a:spcPct val="115000"/>
              </a:lnSpc>
              <a:spcBef>
                <a:spcPts val="600"/>
              </a:spcBef>
              <a:spcAft>
                <a:spcPts val="0"/>
              </a:spcAft>
              <a:buClr>
                <a:schemeClr val="dk1"/>
              </a:buClr>
              <a:buSzPts val="1100"/>
              <a:buFont typeface="Arial"/>
              <a:buNone/>
            </a:pPr>
            <a:r>
              <a:rPr lang="it" sz="2100" b="1">
                <a:solidFill>
                  <a:srgbClr val="222222"/>
                </a:solidFill>
                <a:highlight>
                  <a:srgbClr val="FFFFFF"/>
                </a:highlight>
              </a:rPr>
              <a:t>Dove si sarebbe dovuta disputare la XII edizione delle Olimpiadi?</a:t>
            </a:r>
            <a:endParaRPr sz="2100" b="1">
              <a:solidFill>
                <a:srgbClr val="222222"/>
              </a:solidFill>
              <a:highlight>
                <a:srgbClr val="FFFFFF"/>
              </a:highlight>
            </a:endParaRPr>
          </a:p>
          <a:p>
            <a:pPr marL="0" lvl="0" indent="0" algn="l" rtl="0">
              <a:spcBef>
                <a:spcPts val="600"/>
              </a:spcBef>
              <a:spcAft>
                <a:spcPts val="0"/>
              </a:spcAft>
              <a:buNone/>
            </a:pPr>
            <a:endParaRPr/>
          </a:p>
        </p:txBody>
      </p:sp>
      <p:sp>
        <p:nvSpPr>
          <p:cNvPr id="61" name="Google Shape;61;p14"/>
          <p:cNvSpPr txBox="1">
            <a:spLocks noGrp="1"/>
          </p:cNvSpPr>
          <p:nvPr>
            <p:ph type="body" idx="1"/>
          </p:nvPr>
        </p:nvSpPr>
        <p:spPr>
          <a:xfrm>
            <a:off x="311700" y="1152475"/>
            <a:ext cx="8520600" cy="3733200"/>
          </a:xfrm>
          <a:prstGeom prst="rect">
            <a:avLst/>
          </a:prstGeom>
        </p:spPr>
        <p:txBody>
          <a:bodyPr spcFirstLastPara="1" wrap="square" lIns="91425" tIns="91425" rIns="91425" bIns="91425" anchor="t" anchorCtr="0">
            <a:noAutofit/>
          </a:bodyPr>
          <a:lstStyle/>
          <a:p>
            <a:pPr marL="0" lvl="0" indent="0" algn="just" rtl="0">
              <a:spcBef>
                <a:spcPts val="600"/>
              </a:spcBef>
              <a:spcAft>
                <a:spcPts val="0"/>
              </a:spcAft>
              <a:buClr>
                <a:schemeClr val="dk1"/>
              </a:buClr>
              <a:buSzPts val="1100"/>
              <a:buFont typeface="Arial"/>
              <a:buNone/>
            </a:pPr>
            <a:r>
              <a:rPr lang="it" sz="1900">
                <a:solidFill>
                  <a:srgbClr val="222222"/>
                </a:solidFill>
                <a:highlight>
                  <a:srgbClr val="FFFFFF"/>
                </a:highlight>
              </a:rPr>
              <a:t>A Tokyo, dal 21 settembre al 6 ottobre del 1940.</a:t>
            </a:r>
            <a:endParaRPr sz="1900">
              <a:solidFill>
                <a:srgbClr val="222222"/>
              </a:solidFill>
              <a:highlight>
                <a:srgbClr val="FFFFFF"/>
              </a:highlight>
            </a:endParaRPr>
          </a:p>
          <a:p>
            <a:pPr marL="0" lvl="0" indent="0" algn="just" rtl="0">
              <a:spcBef>
                <a:spcPts val="600"/>
              </a:spcBef>
              <a:spcAft>
                <a:spcPts val="0"/>
              </a:spcAft>
              <a:buClr>
                <a:schemeClr val="dk1"/>
              </a:buClr>
              <a:buSzPts val="1100"/>
              <a:buFont typeface="Arial"/>
              <a:buNone/>
            </a:pPr>
            <a:r>
              <a:rPr lang="it" sz="1900">
                <a:solidFill>
                  <a:srgbClr val="222222"/>
                </a:solidFill>
                <a:highlight>
                  <a:srgbClr val="FFFFFF"/>
                </a:highlight>
              </a:rPr>
              <a:t>Nel 1940, lo scoppio del conflitto sconvolse l’estremo Oriente.</a:t>
            </a:r>
            <a:endParaRPr sz="1900">
              <a:solidFill>
                <a:srgbClr val="222222"/>
              </a:solidFill>
              <a:highlight>
                <a:srgbClr val="FFFFFF"/>
              </a:highlight>
            </a:endParaRPr>
          </a:p>
          <a:p>
            <a:pPr marL="0" lvl="0" indent="0" algn="just" rtl="0">
              <a:spcBef>
                <a:spcPts val="600"/>
              </a:spcBef>
              <a:spcAft>
                <a:spcPts val="0"/>
              </a:spcAft>
              <a:buNone/>
            </a:pPr>
            <a:r>
              <a:rPr lang="it" sz="1900">
                <a:solidFill>
                  <a:srgbClr val="222222"/>
                </a:solidFill>
                <a:highlight>
                  <a:srgbClr val="FFFFFF"/>
                </a:highlight>
              </a:rPr>
              <a:t>Sembrò difficile, addirittura impossibile, radunare migliaia di atleti per gareggiare nelle diverse discipline.</a:t>
            </a:r>
            <a:endParaRPr sz="1900">
              <a:solidFill>
                <a:srgbClr val="222222"/>
              </a:solidFill>
              <a:highlight>
                <a:srgbClr val="FFFFFF"/>
              </a:highlight>
            </a:endParaRPr>
          </a:p>
          <a:p>
            <a:pPr marL="0" lvl="0" indent="0" algn="just" rtl="0">
              <a:spcBef>
                <a:spcPts val="600"/>
              </a:spcBef>
              <a:spcAft>
                <a:spcPts val="0"/>
              </a:spcAft>
              <a:buClr>
                <a:schemeClr val="dk1"/>
              </a:buClr>
              <a:buSzPts val="1100"/>
              <a:buFont typeface="Arial"/>
              <a:buNone/>
            </a:pPr>
            <a:endParaRPr sz="1900">
              <a:solidFill>
                <a:srgbClr val="222222"/>
              </a:solidFill>
              <a:highlight>
                <a:srgbClr val="FFFFFF"/>
              </a:highlight>
            </a:endParaRPr>
          </a:p>
          <a:p>
            <a:pPr marL="0" lvl="0" indent="0" algn="just" rtl="0">
              <a:spcBef>
                <a:spcPts val="600"/>
              </a:spcBef>
              <a:spcAft>
                <a:spcPts val="0"/>
              </a:spcAft>
              <a:buClr>
                <a:schemeClr val="dk1"/>
              </a:buClr>
              <a:buSzPts val="1100"/>
              <a:buFont typeface="Arial"/>
              <a:buNone/>
            </a:pPr>
            <a:r>
              <a:rPr lang="it" sz="1900">
                <a:solidFill>
                  <a:srgbClr val="222222"/>
                </a:solidFill>
                <a:highlight>
                  <a:srgbClr val="FFFFFF"/>
                </a:highlight>
              </a:rPr>
              <a:t>Gli organizzatori furono costretti ad annullare tutto.</a:t>
            </a:r>
            <a:endParaRPr sz="1900">
              <a:solidFill>
                <a:srgbClr val="222222"/>
              </a:solidFill>
              <a:highlight>
                <a:srgbClr val="FFFFFF"/>
              </a:highlight>
            </a:endParaRPr>
          </a:p>
          <a:p>
            <a:pPr marL="0" lvl="0" indent="0" algn="just" rtl="0">
              <a:spcBef>
                <a:spcPts val="600"/>
              </a:spcBef>
              <a:spcAft>
                <a:spcPts val="0"/>
              </a:spcAft>
              <a:buClr>
                <a:schemeClr val="dk1"/>
              </a:buClr>
              <a:buSzPts val="1100"/>
              <a:buFont typeface="Arial"/>
              <a:buNone/>
            </a:pPr>
            <a:r>
              <a:rPr lang="it" sz="1900">
                <a:solidFill>
                  <a:srgbClr val="222222"/>
                </a:solidFill>
                <a:highlight>
                  <a:srgbClr val="FFFFFF"/>
                </a:highlight>
              </a:rPr>
              <a:t>I Giochi vennero riassegnati ad Helsinki, ma nel frattempo anche in Europa si era già cominciato a combattere e quindi le Olimpiadi vennero annullate definitivamente.</a:t>
            </a:r>
            <a:endParaRPr sz="1900">
              <a:solidFill>
                <a:srgbClr val="222222"/>
              </a:solidFill>
              <a:highlight>
                <a:srgbClr val="FFFFFF"/>
              </a:highlight>
            </a:endParaRPr>
          </a:p>
          <a:p>
            <a:pPr marL="0" lvl="0" indent="0" algn="l" rtl="0">
              <a:spcBef>
                <a:spcPts val="1200"/>
              </a:spcBef>
              <a:spcAft>
                <a:spcPts val="0"/>
              </a:spcAft>
              <a:buClr>
                <a:schemeClr val="dk1"/>
              </a:buClr>
              <a:buSzPts val="1100"/>
              <a:buFont typeface="Arial"/>
              <a:buNone/>
            </a:pPr>
            <a:r>
              <a:rPr lang="it" sz="1100">
                <a:solidFill>
                  <a:schemeClr val="dk1"/>
                </a:solidFill>
              </a:rPr>
              <a:t> </a:t>
            </a:r>
            <a:endParaRPr sz="1100">
              <a:solidFill>
                <a:schemeClr val="dk1"/>
              </a:solidFill>
            </a:endParaRPr>
          </a:p>
          <a:p>
            <a:pPr marL="0" lvl="0" indent="0" algn="l" rtl="0">
              <a:spcBef>
                <a:spcPts val="1200"/>
              </a:spcBef>
              <a:spcAft>
                <a:spcPts val="160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it" sz="2100" b="1"/>
              <a:t>Le Olimpiadi</a:t>
            </a:r>
            <a:endParaRPr sz="2100" b="1"/>
          </a:p>
        </p:txBody>
      </p:sp>
      <p:sp>
        <p:nvSpPr>
          <p:cNvPr id="67" name="Google Shape;67;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r>
              <a:rPr lang="it" sz="1900">
                <a:solidFill>
                  <a:srgbClr val="222222"/>
                </a:solidFill>
                <a:highlight>
                  <a:srgbClr val="FFFFFF"/>
                </a:highlight>
              </a:rPr>
              <a:t>Le Olimpiadi o Giochi Olimpici sono un evento sportivo quadriennale che vede i migliori atleti del mondo sfidarsi in diverse discipline. Le prime Olimpiadi si svolsero ad Olimpia, in Grecia, nel 776 a. C. per essere poi sospese nel IV sec. d. C. dall'imperatore Teodosio.</a:t>
            </a:r>
            <a:endParaRPr sz="1900">
              <a:solidFill>
                <a:srgbClr val="222222"/>
              </a:solidFill>
              <a:highlight>
                <a:srgbClr val="FFFFFF"/>
              </a:highlight>
            </a:endParaRPr>
          </a:p>
          <a:p>
            <a:pPr marL="0" lvl="0" indent="0" algn="just" rtl="0">
              <a:spcBef>
                <a:spcPts val="1600"/>
              </a:spcBef>
              <a:spcAft>
                <a:spcPts val="1600"/>
              </a:spcAft>
              <a:buNone/>
            </a:pPr>
            <a:r>
              <a:rPr lang="it" sz="1900">
                <a:solidFill>
                  <a:srgbClr val="222222"/>
                </a:solidFill>
                <a:highlight>
                  <a:srgbClr val="FFFFFF"/>
                </a:highlight>
              </a:rPr>
              <a:t>Fu solo nel 1896 che i Giochi Olimpici vennero ripristinati, per volere del barone Pierre de Coubertin che in essi vedeva un'occasione di confronto tra i giovani delle diverse nazioni: un modo di competere sano e non violento da contrapporre alle guerre che animavano l'Europa in quel periodo.</a:t>
            </a:r>
            <a:endParaRPr sz="25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xfrm>
            <a:off x="311700" y="445025"/>
            <a:ext cx="8520600" cy="1240800"/>
          </a:xfrm>
          <a:prstGeom prst="rect">
            <a:avLst/>
          </a:prstGeom>
        </p:spPr>
        <p:txBody>
          <a:bodyPr spcFirstLastPara="1" wrap="square" lIns="91425" tIns="91425" rIns="91425" bIns="91425" anchor="t" anchorCtr="0">
            <a:noAutofit/>
          </a:bodyPr>
          <a:lstStyle/>
          <a:p>
            <a:pPr marL="0" lvl="0" indent="0" algn="ctr" rtl="0">
              <a:lnSpc>
                <a:spcPct val="133000"/>
              </a:lnSpc>
              <a:spcBef>
                <a:spcPts val="900"/>
              </a:spcBef>
              <a:spcAft>
                <a:spcPts val="0"/>
              </a:spcAft>
              <a:buClr>
                <a:schemeClr val="dk1"/>
              </a:buClr>
              <a:buSzPts val="1100"/>
              <a:buFont typeface="Arial"/>
              <a:buNone/>
            </a:pPr>
            <a:r>
              <a:rPr lang="it" sz="2100" b="1">
                <a:solidFill>
                  <a:srgbClr val="222222"/>
                </a:solidFill>
                <a:highlight>
                  <a:srgbClr val="FFFFFF"/>
                </a:highlight>
              </a:rPr>
              <a:t>Olimpiade, l’incubo di Tokyo ottant’anni dopo: nel 2020 i Giochi cancellati per il Covid 19</a:t>
            </a:r>
            <a:endParaRPr sz="2100" b="1">
              <a:solidFill>
                <a:srgbClr val="222222"/>
              </a:solidFill>
              <a:highlight>
                <a:srgbClr val="FFFFFF"/>
              </a:highlight>
            </a:endParaRPr>
          </a:p>
          <a:p>
            <a:pPr marL="0" lvl="0" indent="0" algn="l" rtl="0">
              <a:spcBef>
                <a:spcPts val="900"/>
              </a:spcBef>
              <a:spcAft>
                <a:spcPts val="0"/>
              </a:spcAft>
              <a:buNone/>
            </a:pPr>
            <a:endParaRPr/>
          </a:p>
        </p:txBody>
      </p:sp>
      <p:sp>
        <p:nvSpPr>
          <p:cNvPr id="73" name="Google Shape;73;p16"/>
          <p:cNvSpPr txBox="1">
            <a:spLocks noGrp="1"/>
          </p:cNvSpPr>
          <p:nvPr>
            <p:ph type="body" idx="1"/>
          </p:nvPr>
        </p:nvSpPr>
        <p:spPr>
          <a:xfrm>
            <a:off x="386850" y="1846925"/>
            <a:ext cx="8520600" cy="2727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it" sz="2000">
                <a:solidFill>
                  <a:srgbClr val="222222"/>
                </a:solidFill>
                <a:highlight>
                  <a:srgbClr val="FFFFFF"/>
                </a:highlight>
              </a:rPr>
              <a:t>Oggi dopo ottant’anni accade di nuovo:</a:t>
            </a:r>
            <a:endParaRPr sz="2000">
              <a:solidFill>
                <a:srgbClr val="222222"/>
              </a:solidFill>
              <a:highlight>
                <a:srgbClr val="FFFFFF"/>
              </a:highlight>
            </a:endParaRPr>
          </a:p>
          <a:p>
            <a:pPr marL="0" lvl="0" indent="0" algn="l" rtl="0">
              <a:spcBef>
                <a:spcPts val="1600"/>
              </a:spcBef>
              <a:spcAft>
                <a:spcPts val="0"/>
              </a:spcAft>
              <a:buNone/>
            </a:pPr>
            <a:r>
              <a:rPr lang="it" sz="2000">
                <a:solidFill>
                  <a:srgbClr val="222222"/>
                </a:solidFill>
                <a:highlight>
                  <a:srgbClr val="FFFFFF"/>
                </a:highlight>
              </a:rPr>
              <a:t>rispettare la data d’inizio del 24 luglio per le olimpiadi di Tokyo oggi è impresa davvero impossibile a causa dell’emergenza Coronavirus.</a:t>
            </a:r>
            <a:endParaRPr sz="2000">
              <a:solidFill>
                <a:srgbClr val="222222"/>
              </a:solidFill>
              <a:highlight>
                <a:srgbClr val="FFFFFF"/>
              </a:highlight>
            </a:endParaRPr>
          </a:p>
          <a:p>
            <a:pPr marL="0" lvl="0" indent="0" algn="l" rtl="0">
              <a:spcBef>
                <a:spcPts val="1600"/>
              </a:spcBef>
              <a:spcAft>
                <a:spcPts val="0"/>
              </a:spcAft>
              <a:buNone/>
            </a:pPr>
            <a:r>
              <a:rPr lang="it" sz="2000">
                <a:solidFill>
                  <a:srgbClr val="222222"/>
                </a:solidFill>
                <a:highlight>
                  <a:srgbClr val="FFFFFF"/>
                </a:highlight>
              </a:rPr>
              <a:t>I giochi Olimpici di Tokyo sono stati rimandati al 2021.</a:t>
            </a:r>
            <a:endParaRPr sz="2000">
              <a:solidFill>
                <a:srgbClr val="222222"/>
              </a:solidFill>
              <a:highlight>
                <a:srgbClr val="FFFFFF"/>
              </a:highlight>
            </a:endParaRPr>
          </a:p>
          <a:p>
            <a:pPr marL="0" lvl="0" indent="0" algn="l" rtl="0">
              <a:lnSpc>
                <a:spcPct val="150000"/>
              </a:lnSpc>
              <a:spcBef>
                <a:spcPts val="1600"/>
              </a:spcBef>
              <a:spcAft>
                <a:spcPts val="0"/>
              </a:spcAft>
              <a:buClr>
                <a:schemeClr val="dk1"/>
              </a:buClr>
              <a:buSzPts val="1100"/>
              <a:buFont typeface="Arial"/>
              <a:buNone/>
            </a:pPr>
            <a:endParaRPr sz="1200">
              <a:solidFill>
                <a:srgbClr val="222222"/>
              </a:solidFill>
              <a:highlight>
                <a:srgbClr val="FFFFFF"/>
              </a:highlight>
              <a:latin typeface="Roboto"/>
              <a:ea typeface="Roboto"/>
              <a:cs typeface="Roboto"/>
              <a:sym typeface="Roboto"/>
            </a:endParaRPr>
          </a:p>
          <a:p>
            <a:pPr marL="0" lvl="0" indent="0" algn="l" rtl="0">
              <a:spcBef>
                <a:spcPts val="900"/>
              </a:spcBef>
              <a:spcAft>
                <a:spcPts val="0"/>
              </a:spcAft>
              <a:buClr>
                <a:schemeClr val="dk1"/>
              </a:buClr>
              <a:buSzPts val="1100"/>
              <a:buFont typeface="Arial"/>
              <a:buNone/>
            </a:pPr>
            <a:endParaRPr sz="1100">
              <a:solidFill>
                <a:schemeClr val="dk1"/>
              </a:solidFill>
            </a:endParaRPr>
          </a:p>
          <a:p>
            <a:pPr marL="0" lvl="0" indent="0" algn="l" rtl="0">
              <a:spcBef>
                <a:spcPts val="0"/>
              </a:spcBef>
              <a:spcAft>
                <a:spcPts val="160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it" sz="2100"/>
              <a:t>Per studiare</a:t>
            </a:r>
            <a:endParaRPr sz="2100"/>
          </a:p>
        </p:txBody>
      </p:sp>
      <p:sp>
        <p:nvSpPr>
          <p:cNvPr id="79" name="Google Shape;79;p17"/>
          <p:cNvSpPr txBox="1">
            <a:spLocks noGrp="1"/>
          </p:cNvSpPr>
          <p:nvPr>
            <p:ph type="body" idx="1"/>
          </p:nvPr>
        </p:nvSpPr>
        <p:spPr>
          <a:xfrm>
            <a:off x="311700" y="110952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it" sz="1500"/>
              <a:t>Dove si sarebbe dovuta disputare la XII edizione delle Olimpiadi?</a:t>
            </a:r>
            <a:endParaRPr sz="1500"/>
          </a:p>
          <a:p>
            <a:pPr marL="0" lvl="0" indent="0" algn="l" rtl="0">
              <a:spcBef>
                <a:spcPts val="1600"/>
              </a:spcBef>
              <a:spcAft>
                <a:spcPts val="0"/>
              </a:spcAft>
              <a:buNone/>
            </a:pPr>
            <a:r>
              <a:rPr lang="it" sz="1500"/>
              <a:t>Perché non fu possibile disputare le Olimpiadi nel 1940?</a:t>
            </a:r>
            <a:endParaRPr sz="1500"/>
          </a:p>
          <a:p>
            <a:pPr marL="0" lvl="0" indent="0" algn="l" rtl="0">
              <a:spcBef>
                <a:spcPts val="1600"/>
              </a:spcBef>
              <a:spcAft>
                <a:spcPts val="0"/>
              </a:spcAft>
              <a:buNone/>
            </a:pPr>
            <a:r>
              <a:rPr lang="it" sz="1500"/>
              <a:t>Cosa fecero gli organizzatori?</a:t>
            </a:r>
            <a:endParaRPr sz="1500"/>
          </a:p>
          <a:p>
            <a:pPr marL="0" lvl="0" indent="0" algn="l" rtl="0">
              <a:spcBef>
                <a:spcPts val="1600"/>
              </a:spcBef>
              <a:spcAft>
                <a:spcPts val="0"/>
              </a:spcAft>
              <a:buNone/>
            </a:pPr>
            <a:r>
              <a:rPr lang="it" sz="1500"/>
              <a:t>Che cosa sono le Olimpiadi?</a:t>
            </a:r>
            <a:endParaRPr sz="1500"/>
          </a:p>
          <a:p>
            <a:pPr marL="0" lvl="0" indent="0" algn="l" rtl="0">
              <a:spcBef>
                <a:spcPts val="1600"/>
              </a:spcBef>
              <a:spcAft>
                <a:spcPts val="0"/>
              </a:spcAft>
              <a:buNone/>
            </a:pPr>
            <a:r>
              <a:rPr lang="it" sz="1500"/>
              <a:t>Quando si svolsero le prime Olimpiadi?</a:t>
            </a:r>
            <a:endParaRPr sz="1500"/>
          </a:p>
          <a:p>
            <a:pPr marL="0" lvl="0" indent="0" algn="l" rtl="0">
              <a:spcBef>
                <a:spcPts val="1600"/>
              </a:spcBef>
              <a:spcAft>
                <a:spcPts val="0"/>
              </a:spcAft>
              <a:buNone/>
            </a:pPr>
            <a:r>
              <a:rPr lang="it" sz="1500"/>
              <a:t>Quando vennero ripristinate, da chi e perché?</a:t>
            </a:r>
            <a:endParaRPr sz="1500"/>
          </a:p>
          <a:p>
            <a:pPr marL="0" lvl="0" indent="0" algn="l" rtl="0">
              <a:spcBef>
                <a:spcPts val="1600"/>
              </a:spcBef>
              <a:spcAft>
                <a:spcPts val="1600"/>
              </a:spcAft>
              <a:buNone/>
            </a:pPr>
            <a:r>
              <a:rPr lang="it" sz="1500"/>
              <a:t>Cosa accade oggi? Perché?</a:t>
            </a:r>
            <a:endParaRPr sz="15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body" idx="1"/>
          </p:nvPr>
        </p:nvSpPr>
        <p:spPr>
          <a:xfrm>
            <a:off x="311700" y="418775"/>
            <a:ext cx="8520600" cy="4150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it" sz="1300"/>
              <a:t>Dove si sarebbe dovuta disputare la XII edizione delle Olimpiadi? </a:t>
            </a:r>
            <a:r>
              <a:rPr lang="it" sz="1300" b="1"/>
              <a:t>A Tokyo in Giappone.</a:t>
            </a:r>
            <a:endParaRPr sz="1300" b="1"/>
          </a:p>
          <a:p>
            <a:pPr marL="0" lvl="0" indent="0" algn="l" rtl="0">
              <a:spcBef>
                <a:spcPts val="1600"/>
              </a:spcBef>
              <a:spcAft>
                <a:spcPts val="0"/>
              </a:spcAft>
              <a:buNone/>
            </a:pPr>
            <a:r>
              <a:rPr lang="it" sz="1300"/>
              <a:t>Perché non fu possibile disputare le Olimpiadi nel 1940? </a:t>
            </a:r>
            <a:r>
              <a:rPr lang="it" sz="1300" b="1"/>
              <a:t>La seconda guerra mondiale sconvolse anche l’Estremo Oriente</a:t>
            </a:r>
            <a:endParaRPr sz="1300" b="1"/>
          </a:p>
          <a:p>
            <a:pPr marL="0" lvl="0" indent="0" algn="l" rtl="0">
              <a:spcBef>
                <a:spcPts val="1600"/>
              </a:spcBef>
              <a:spcAft>
                <a:spcPts val="0"/>
              </a:spcAft>
              <a:buNone/>
            </a:pPr>
            <a:r>
              <a:rPr lang="it" sz="1300"/>
              <a:t>Cosa fecero gli organizzatori? </a:t>
            </a:r>
            <a:r>
              <a:rPr lang="it" sz="1300" b="1"/>
              <a:t>Annullarono tutto.</a:t>
            </a:r>
            <a:r>
              <a:rPr lang="it" sz="1900"/>
              <a:t> </a:t>
            </a:r>
            <a:r>
              <a:rPr lang="it" sz="1300" b="1"/>
              <a:t>Trasferimento ad Helsinki, in Finlandia poi annullamento definitivo</a:t>
            </a:r>
            <a:endParaRPr sz="1300" b="1"/>
          </a:p>
          <a:p>
            <a:pPr marL="0" lvl="0" indent="0" algn="l" rtl="0">
              <a:spcBef>
                <a:spcPts val="1600"/>
              </a:spcBef>
              <a:spcAft>
                <a:spcPts val="0"/>
              </a:spcAft>
              <a:buNone/>
            </a:pPr>
            <a:r>
              <a:rPr lang="it" sz="1300"/>
              <a:t>Che cosa sono le Olimpiadi? </a:t>
            </a:r>
            <a:r>
              <a:rPr lang="it" sz="1300" b="1"/>
              <a:t>Evento sportivo. Ogni 4 anni. Gareggiano i migliori atleti.</a:t>
            </a:r>
            <a:endParaRPr sz="1300" b="1"/>
          </a:p>
          <a:p>
            <a:pPr marL="0" lvl="0" indent="0" algn="l" rtl="0">
              <a:spcBef>
                <a:spcPts val="1600"/>
              </a:spcBef>
              <a:spcAft>
                <a:spcPts val="0"/>
              </a:spcAft>
              <a:buNone/>
            </a:pPr>
            <a:r>
              <a:rPr lang="it" sz="1300"/>
              <a:t>Quando si svolsero le prime Olimpiadi? </a:t>
            </a:r>
            <a:r>
              <a:rPr lang="it" sz="1300" b="1"/>
              <a:t>776 a. C. ad Olimpia, in Grecia</a:t>
            </a:r>
            <a:endParaRPr sz="1300" b="1"/>
          </a:p>
          <a:p>
            <a:pPr marL="0" lvl="0" indent="0" algn="l" rtl="0">
              <a:spcBef>
                <a:spcPts val="1600"/>
              </a:spcBef>
              <a:spcAft>
                <a:spcPts val="0"/>
              </a:spcAft>
              <a:buNone/>
            </a:pPr>
            <a:r>
              <a:rPr lang="it" sz="1300"/>
              <a:t>Quando vennero ripristinate, da chi e perché? </a:t>
            </a:r>
            <a:r>
              <a:rPr lang="it" sz="1300" b="1"/>
              <a:t>1896 - da Pierre de Coubertin - per una competizione non violenta da contrapporre alle guerre</a:t>
            </a:r>
            <a:endParaRPr sz="1300" b="1"/>
          </a:p>
          <a:p>
            <a:pPr marL="0" lvl="0" indent="0" algn="l" rtl="0">
              <a:spcBef>
                <a:spcPts val="1600"/>
              </a:spcBef>
              <a:spcAft>
                <a:spcPts val="0"/>
              </a:spcAft>
              <a:buNone/>
            </a:pPr>
            <a:r>
              <a:rPr lang="it" sz="1300"/>
              <a:t>Cosa accade oggi? Perché? </a:t>
            </a:r>
            <a:r>
              <a:rPr lang="it" sz="1300" b="1"/>
              <a:t>Annullamento Olimpiadi a Tokyo - emergenza Coronavirus</a:t>
            </a:r>
            <a:endParaRPr sz="1300" b="1"/>
          </a:p>
          <a:p>
            <a:pPr marL="0" lvl="0" indent="0" algn="l" rtl="0">
              <a:spcBef>
                <a:spcPts val="1600"/>
              </a:spcBef>
              <a:spcAft>
                <a:spcPts val="0"/>
              </a:spcAft>
              <a:buNone/>
            </a:pPr>
            <a:endParaRPr sz="1300" b="1"/>
          </a:p>
          <a:p>
            <a:pPr marL="0" lvl="0" indent="0" algn="l" rtl="0">
              <a:spcBef>
                <a:spcPts val="1600"/>
              </a:spcBef>
              <a:spcAft>
                <a:spcPts val="0"/>
              </a:spcAft>
              <a:buNone/>
            </a:pPr>
            <a:endParaRPr sz="1300" b="1"/>
          </a:p>
          <a:p>
            <a:pPr marL="0" lvl="0" indent="0" algn="l" rtl="0">
              <a:spcBef>
                <a:spcPts val="1600"/>
              </a:spcBef>
              <a:spcAft>
                <a:spcPts val="0"/>
              </a:spcAft>
              <a:buNone/>
            </a:pPr>
            <a:endParaRPr sz="1300" b="1"/>
          </a:p>
          <a:p>
            <a:pPr marL="0" lvl="0" indent="0" algn="l" rtl="0">
              <a:spcBef>
                <a:spcPts val="1600"/>
              </a:spcBef>
              <a:spcAft>
                <a:spcPts val="0"/>
              </a:spcAft>
              <a:buNone/>
            </a:pPr>
            <a:endParaRPr sz="900" b="1"/>
          </a:p>
          <a:p>
            <a:pPr marL="0" lvl="0" indent="0" algn="l" rtl="0">
              <a:spcBef>
                <a:spcPts val="1600"/>
              </a:spcBef>
              <a:spcAft>
                <a:spcPts val="0"/>
              </a:spcAft>
              <a:buNone/>
            </a:pPr>
            <a:endParaRPr sz="900" b="1"/>
          </a:p>
          <a:p>
            <a:pPr marL="0" lvl="0" indent="0" algn="l" rtl="0">
              <a:spcBef>
                <a:spcPts val="1600"/>
              </a:spcBef>
              <a:spcAft>
                <a:spcPts val="0"/>
              </a:spcAft>
              <a:buNone/>
            </a:pPr>
            <a:endParaRPr sz="900" b="1"/>
          </a:p>
          <a:p>
            <a:pPr marL="0" lvl="0" indent="0" algn="l" rtl="0">
              <a:spcBef>
                <a:spcPts val="1600"/>
              </a:spcBef>
              <a:spcAft>
                <a:spcPts val="0"/>
              </a:spcAft>
              <a:buNone/>
            </a:pPr>
            <a:endParaRPr sz="1500" b="1"/>
          </a:p>
          <a:p>
            <a:pPr marL="0" lvl="0" indent="0" algn="l" rtl="0">
              <a:spcBef>
                <a:spcPts val="1600"/>
              </a:spcBef>
              <a:spcAft>
                <a:spcPts val="0"/>
              </a:spcAft>
              <a:buClr>
                <a:schemeClr val="dk1"/>
              </a:buClr>
              <a:buSzPts val="1100"/>
              <a:buFont typeface="Arial"/>
              <a:buNone/>
            </a:pPr>
            <a:endParaRPr sz="1500" b="1"/>
          </a:p>
          <a:p>
            <a:pPr marL="0" lvl="0" indent="0" algn="l" rtl="0">
              <a:spcBef>
                <a:spcPts val="1600"/>
              </a:spcBef>
              <a:spcAft>
                <a:spcPts val="1600"/>
              </a:spcAft>
              <a:buNone/>
            </a:pP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437</Words>
  <Application>Microsoft Office PowerPoint</Application>
  <PresentationFormat>Presentazione su schermo (16:9)</PresentationFormat>
  <Paragraphs>39</Paragraphs>
  <Slides>6</Slides>
  <Notes>6</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6</vt:i4>
      </vt:variant>
    </vt:vector>
  </HeadingPairs>
  <TitlesOfParts>
    <vt:vector size="9" baseType="lpstr">
      <vt:lpstr>Arial</vt:lpstr>
      <vt:lpstr>Roboto</vt:lpstr>
      <vt:lpstr>Simple Light</vt:lpstr>
      <vt:lpstr>Le Olimpiadi annullate a Tokyo nel 1940</vt:lpstr>
      <vt:lpstr>Dove si sarebbe dovuta disputare la XII edizione delle Olimpiadi? </vt:lpstr>
      <vt:lpstr>Le Olimpiadi</vt:lpstr>
      <vt:lpstr>Olimpiade, l’incubo di Tokyo ottant’anni dopo: nel 2020 i Giochi cancellati per il Covid 19 </vt:lpstr>
      <vt:lpstr>Per studiare</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Olimpiadi annullate a Tokyo nel 1940</dc:title>
  <cp:lastModifiedBy>Utente</cp:lastModifiedBy>
  <cp:revision>1</cp:revision>
  <dcterms:modified xsi:type="dcterms:W3CDTF">2021-06-11T08:47:00Z</dcterms:modified>
</cp:coreProperties>
</file>