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5143500" type="screen16x9"/>
  <p:notesSz cx="6858000" cy="9144000"/>
  <p:embeddedFontLst>
    <p:embeddedFont>
      <p:font typeface="EB Garamond" charset="0"/>
      <p:regular r:id="rId21"/>
      <p:bold r:id="rId22"/>
      <p:italic r:id="rId23"/>
      <p:boldItalic r:id="rId24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97" d="100"/>
          <a:sy n="97" d="100"/>
        </p:scale>
        <p:origin x="-606" y="1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7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1725190898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806af7bb66_0_6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3" name="Google Shape;103;g806af7bb66_0_6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g806af7bb66_0_6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9" name="Google Shape;109;g806af7bb66_0_6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g806af7bb66_0_7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5" name="Google Shape;115;g806af7bb66_0_7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g806af7bb66_0_8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1" name="Google Shape;121;g806af7bb66_0_8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g806af7bb66_0_8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g806af7bb66_0_8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Google Shape;131;g806af7bb66_0_9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2" name="Google Shape;132;g806af7bb66_0_9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Google Shape;137;g806af7bb66_0_9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Google Shape;138;g806af7bb66_0_9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g806af7bb66_0_10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3" name="Google Shape;143;g806af7bb66_0_10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g806af7bb66_0_10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9" name="Google Shape;149;g806af7bb66_0_10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806af7bb66_0_4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8" name="Google Shape;58;g806af7bb66_0_4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806af7bb66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806af7bb66_0_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806af7bb66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806af7bb66_0_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806af7bb66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4" name="Google Shape;74;g806af7bb66_0_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g806af7bb66_0_3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9" name="Google Shape;79;g806af7bb66_0_3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g806af7bb66_0_3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5" name="Google Shape;85;g806af7bb66_0_3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g806af7bb66_0_5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1" name="Google Shape;91;g806af7bb66_0_5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g806af7bb66_0_5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3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Google Shape;97;g806af7bb66_0_5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2" name="Google Shape;12;p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_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>
            <a:spLocks noGrp="1"/>
          </p:cNvSpPr>
          <p:nvPr>
            <p:ph type="title" hasCustomPrompt="1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>
            <a:spLocks noGrp="1"/>
          </p:cNvSpPr>
          <p:nvPr>
            <p:ph type="body" idx="1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7" name="Google Shape;47;p1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>
            <a:spLocks noGrp="1"/>
          </p:cNvSpPr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  <p:sp>
        <p:nvSpPr>
          <p:cNvPr id="15" name="Google Shape;15;p3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4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19" name="Google Shape;19;p4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_AND_TWO_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2" name="Google Shape;22;p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3" name="Google Shape;23;p5"/>
          <p:cNvSpPr txBox="1">
            <a:spLocks noGrp="1"/>
          </p:cNvSpPr>
          <p:nvPr>
            <p:ph type="body" idx="2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75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24" name="Google Shape;24;p5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6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_COLUM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>
            <a:spLocks noGrp="1"/>
          </p:cNvSpPr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>
            <a:endParaRPr/>
          </a:p>
        </p:txBody>
      </p:sp>
      <p:sp>
        <p:nvSpPr>
          <p:cNvPr id="30" name="Google Shape;30;p7"/>
          <p:cNvSpPr txBox="1">
            <a:spLocks noGrp="1"/>
          </p:cNvSpPr>
          <p:nvPr>
            <p:ph type="body" idx="1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04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marL="914400" lvl="1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marL="1371600" lvl="2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marL="1828800" lvl="3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marL="2286000" lvl="4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marL="2743200" lvl="5" indent="-3048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marL="3200400" lvl="6" indent="-304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marL="3657600" lvl="7" indent="-3048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marL="4114800" lvl="8" indent="-30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>
            <a:endParaRPr/>
          </a:p>
        </p:txBody>
      </p:sp>
      <p:sp>
        <p:nvSpPr>
          <p:cNvPr id="31" name="Google Shape;31;p7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_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>
            <a:spLocks noGrp="1"/>
          </p:cNvSpPr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>
            <a:endParaRPr/>
          </a:p>
        </p:txBody>
      </p:sp>
      <p:sp>
        <p:nvSpPr>
          <p:cNvPr id="34" name="Google Shape;34;p8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_TITLE_AND_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7" name="Google Shape;37;p9"/>
          <p:cNvSpPr txBox="1">
            <a:spLocks noGrp="1"/>
          </p:cNvSpPr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38" name="Google Shape;38;p9"/>
          <p:cNvSpPr txBox="1">
            <a:spLocks noGrp="1"/>
          </p:cNvSpPr>
          <p:nvPr>
            <p:ph type="subTitle" idx="1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>
            <a:endParaRPr/>
          </a:p>
        </p:txBody>
      </p:sp>
      <p:sp>
        <p:nvSpPr>
          <p:cNvPr id="39" name="Google Shape;39;p9"/>
          <p:cNvSpPr txBox="1">
            <a:spLocks noGrp="1"/>
          </p:cNvSpPr>
          <p:nvPr>
            <p:ph type="body" idx="2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3429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marL="914400" lvl="1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  <p:sp>
        <p:nvSpPr>
          <p:cNvPr id="40" name="Google Shape;40;p9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>
            <a:spLocks noGrp="1"/>
          </p:cNvSpPr>
          <p:nvPr>
            <p:ph type="body" idx="1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marL="457200" lvl="0" indent="-2286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>
            <a:endParaRPr/>
          </a:p>
        </p:txBody>
      </p:sp>
      <p:sp>
        <p:nvSpPr>
          <p:cNvPr id="43" name="Google Shape;43;p10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429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marL="914400" lvl="1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marL="1371600" lvl="2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marL="1828800" lvl="3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marL="2286000" lvl="4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marL="2743200" lvl="5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marL="3200400" lvl="6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marL="3657600" lvl="7" indent="-3175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marL="4114800" lvl="8" indent="-3175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it"/>
              <a:t>‹N›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>
            <a:spLocks noGrp="1"/>
          </p:cNvSpPr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dirty="0"/>
              <a:t>IL GIAPPONE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1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" name="Google Shape;105;p22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100"/>
              <a:t>L’ECONOMIA</a:t>
            </a:r>
            <a:endParaRPr sz="2100"/>
          </a:p>
        </p:txBody>
      </p:sp>
      <p:sp>
        <p:nvSpPr>
          <p:cNvPr id="106" name="Google Shape;106;p22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L’economia del paese è in </a:t>
            </a:r>
            <a:r>
              <a:rPr lang="it" b="1"/>
              <a:t>continua crescita</a:t>
            </a:r>
            <a:r>
              <a:rPr lang="it"/>
              <a:t> ed è basata essenzialmente sulle </a:t>
            </a:r>
            <a:r>
              <a:rPr lang="it" b="1"/>
              <a:t>industrie</a:t>
            </a:r>
            <a:r>
              <a:rPr lang="it"/>
              <a:t>: chimica, petrolchimica, elettronica, tessile, manifatturiera e sul commercio estero.</a:t>
            </a:r>
            <a:endParaRPr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Il costo della vita è molto caro.</a:t>
            </a:r>
            <a:endParaRPr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-settore primario  4,0%	 </a:t>
            </a:r>
            <a:endParaRPr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-settore secondario 25,3%</a:t>
            </a:r>
            <a:endParaRPr/>
          </a:p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-settore terziario 70,7%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23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100"/>
              <a:t>SPORT</a:t>
            </a:r>
            <a:endParaRPr sz="2100"/>
          </a:p>
        </p:txBody>
      </p:sp>
      <p:sp>
        <p:nvSpPr>
          <p:cNvPr id="112" name="Google Shape;112;p23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/>
              <a:t>Lo sport è considerato una parte importante della cultura giapponese. Gli sport più diffusi e popolari comprendono sia sport individuali quali il </a:t>
            </a:r>
            <a:r>
              <a:rPr lang="it" sz="1900" b="1"/>
              <a:t>sumo </a:t>
            </a:r>
            <a:r>
              <a:rPr lang="it" sz="1900"/>
              <a:t>e le </a:t>
            </a:r>
            <a:r>
              <a:rPr lang="it" sz="1900" b="1"/>
              <a:t>arti marziali</a:t>
            </a:r>
            <a:r>
              <a:rPr lang="it" sz="1900"/>
              <a:t>, sia sport di squadra importati dalla cultura occidentale quali </a:t>
            </a:r>
            <a:r>
              <a:rPr lang="it" sz="1900" b="1"/>
              <a:t>baseball </a:t>
            </a:r>
            <a:r>
              <a:rPr lang="it" sz="1900"/>
              <a:t>e il </a:t>
            </a:r>
            <a:r>
              <a:rPr lang="it" sz="1900" b="1"/>
              <a:t>calcio.</a:t>
            </a:r>
            <a:endParaRPr sz="19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24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100"/>
              <a:t>CURIOSITA’</a:t>
            </a:r>
            <a:endParaRPr sz="2100"/>
          </a:p>
        </p:txBody>
      </p:sp>
      <p:sp>
        <p:nvSpPr>
          <p:cNvPr id="118" name="Google Shape;118;p24"/>
          <p:cNvSpPr txBox="1">
            <a:spLocks noGrp="1"/>
          </p:cNvSpPr>
          <p:nvPr>
            <p:ph type="body" idx="1"/>
          </p:nvPr>
        </p:nvSpPr>
        <p:spPr>
          <a:xfrm>
            <a:off x="311700" y="966425"/>
            <a:ext cx="8520600" cy="4059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434343"/>
                </a:solidFill>
              </a:rPr>
              <a:t>La gentilezza dei giapponesi è famosa in tutto il mondo. Se inizia a piovere e non si ha l’ombrello, nei negozi o nelle stazioni  si possono trovare gli ombrelli di cortesia da utilizzare finchè servirà e da restituire in seguito.</a:t>
            </a:r>
            <a:endParaRPr sz="1900">
              <a:solidFill>
                <a:srgbClr val="434343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434343"/>
                </a:solidFill>
              </a:rPr>
              <a:t>In Giappone si fa la fila per qualsiasi cosa.</a:t>
            </a:r>
            <a:endParaRPr sz="1900">
              <a:solidFill>
                <a:srgbClr val="434343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434343"/>
                </a:solidFill>
              </a:rPr>
              <a:t>Indossano mascherine (per proteggersi dallo smog).</a:t>
            </a:r>
            <a:endParaRPr sz="1900">
              <a:solidFill>
                <a:srgbClr val="434343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434343"/>
                </a:solidFill>
              </a:rPr>
              <a:t>Nei negozi è educazione porgere gli oggetti con entrambe le mani.</a:t>
            </a:r>
            <a:endParaRPr sz="1900">
              <a:solidFill>
                <a:srgbClr val="434343"/>
              </a:solidFill>
            </a:endParaRPr>
          </a:p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434343"/>
                </a:solidFill>
              </a:rPr>
              <a:t>Sale giochi, sale da pachinko (= gioco d’azzardo) e karaoke, sono le più grandi passioni de giapponesi.</a:t>
            </a:r>
            <a:endParaRPr sz="1900">
              <a:solidFill>
                <a:srgbClr val="434343"/>
              </a:solidFill>
            </a:endParaRPr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434343"/>
                </a:solidFill>
              </a:rPr>
              <a:t>Moltissime donne indossano il kimono.</a:t>
            </a:r>
            <a:endParaRPr sz="1900">
              <a:solidFill>
                <a:srgbClr val="434343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2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100"/>
              <a:t>Per studiare</a:t>
            </a:r>
            <a:endParaRPr sz="2100"/>
          </a:p>
        </p:txBody>
      </p:sp>
      <p:sp>
        <p:nvSpPr>
          <p:cNvPr id="124" name="Google Shape;124;p2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Descrivi il territorio giapponese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Il territorio giapponese è soggetto a terremoti? Perchè? </a:t>
            </a:r>
            <a:endParaRPr sz="13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3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/>
              <a:t>Parla del clima</a:t>
            </a:r>
            <a:endParaRPr sz="1300" b="1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Google Shape;129;p26"/>
          <p:cNvSpPr txBox="1">
            <a:spLocks noGrp="1"/>
          </p:cNvSpPr>
          <p:nvPr>
            <p:ph type="body" idx="1"/>
          </p:nvPr>
        </p:nvSpPr>
        <p:spPr>
          <a:xfrm>
            <a:off x="311700" y="512850"/>
            <a:ext cx="8520600" cy="4117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Descrivi il territorio giapponese: </a:t>
            </a:r>
            <a:r>
              <a:rPr lang="it" sz="1300" b="1"/>
              <a:t>arcipelago composto da circa 3000 isole - isole più importanti Hokkaido, Honshu, Shikoku, Kyushu - baie e insenature per circa 26.802 km - territorio prevalentemente montuoso - </a:t>
            </a:r>
            <a:r>
              <a:rPr lang="it" sz="1400" b="1"/>
              <a:t> </a:t>
            </a:r>
            <a:r>
              <a:rPr lang="it" sz="1300" b="1"/>
              <a:t>200 vulcani di cui circa 50  attivi - monte Fuji alto 3778 metri, è un vulcano - fiumi molti ma  brevi, </a:t>
            </a:r>
            <a:r>
              <a:rPr lang="it" sz="1300" b="1">
                <a:solidFill>
                  <a:srgbClr val="666666"/>
                </a:solidFill>
              </a:rPr>
              <a:t>per la conformazione stretta ed allungata del Giappone, i</a:t>
            </a:r>
            <a:r>
              <a:rPr lang="it" sz="1300" b="1"/>
              <a:t>l fiume più lungo è lo Shinano 370 km</a:t>
            </a:r>
            <a:r>
              <a:rPr lang="it" sz="1200"/>
              <a:t>.</a:t>
            </a:r>
            <a:endParaRPr/>
          </a:p>
          <a:p>
            <a:pPr marL="0" lvl="0" indent="0" algn="just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ll territorio giapponese è soggetto a terremoti? Perchè? </a:t>
            </a:r>
            <a:r>
              <a:rPr lang="it" sz="1300" b="1"/>
              <a:t>4 placche tettoniche:</a:t>
            </a:r>
            <a:r>
              <a:rPr lang="it" sz="1900"/>
              <a:t> </a:t>
            </a:r>
            <a:r>
              <a:rPr lang="it" sz="1300" b="1"/>
              <a:t>Filippine, euro-asiatica, nord-America e del Pacifico</a:t>
            </a:r>
            <a:r>
              <a:rPr lang="it" sz="700" b="1"/>
              <a:t> </a:t>
            </a:r>
            <a:r>
              <a:rPr lang="it" sz="1300" b="1"/>
              <a:t>- 20% di tutti i terremoti più potenti ogni anno nel mondo in Giappone - tecniche di costruzione antisismiche: la cultura giapponese prevede di rifare le case ogni 20-40 anni perchè le persone non sono legate alle case ma al terreno; prevenzione sismica insegnata prestissimo, cemento armato “flessibile” in grado di assorbire qualsiasi genere di vibrazioni prodotte durante le scosse di terremoto e sistemi sotto le fondamenta che neutralizzano le scosse</a:t>
            </a:r>
            <a:endParaRPr sz="13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Parla del clima:  </a:t>
            </a:r>
            <a:r>
              <a:rPr lang="it" sz="1300" b="1"/>
              <a:t>grande varietà di climi a causa dello sviluppo longitudinale del Giappone -</a:t>
            </a:r>
            <a:r>
              <a:rPr lang="it" sz="1400" b="1"/>
              <a:t> </a:t>
            </a:r>
            <a:r>
              <a:rPr lang="it" sz="1300" b="1"/>
              <a:t>a nord estati brevi e miti con inverni lunghi e rigidi  </a:t>
            </a:r>
            <a:r>
              <a:rPr lang="it" sz="800" b="1"/>
              <a:t> </a:t>
            </a:r>
            <a:r>
              <a:rPr lang="it" sz="1300" b="1"/>
              <a:t>e a sud  estati calde e umide e inverni miti</a:t>
            </a:r>
            <a:r>
              <a:rPr lang="it" sz="1300"/>
              <a:t>.</a:t>
            </a:r>
            <a:endParaRPr sz="8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" name="Google Shape;134;p27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100"/>
              <a:t>Per studiare</a:t>
            </a:r>
            <a:endParaRPr sz="2300"/>
          </a:p>
        </p:txBody>
      </p:sp>
      <p:sp>
        <p:nvSpPr>
          <p:cNvPr id="135" name="Google Shape;135;p27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Parla della popolazione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Parla delle città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Parla dell’economia</a:t>
            </a:r>
            <a:endParaRPr sz="1300" b="1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6D7A8"/>
        </a:solidFill>
        <a:effectLst/>
      </p:bgPr>
    </p:bg>
    <p:spTree>
      <p:nvGrpSpPr>
        <p:cNvPr id="1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Google Shape;140;p28"/>
          <p:cNvSpPr txBox="1">
            <a:spLocks noGrp="1"/>
          </p:cNvSpPr>
          <p:nvPr>
            <p:ph type="body" idx="1"/>
          </p:nvPr>
        </p:nvSpPr>
        <p:spPr>
          <a:xfrm>
            <a:off x="311700" y="526150"/>
            <a:ext cx="8520600" cy="404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Parla della popolazione: </a:t>
            </a:r>
            <a:r>
              <a:rPr lang="it" sz="1300" b="1"/>
              <a:t>densità 7 volte superiore alla media mondiale (per densità si intende il rapporto tra il numero degli abitanti e la superficie che essi occupano: la si esprime in abitanti per chilometro quadrato) e - megalopoli (città molto vaste e altamente urbanizzate con oltre 10-15 milioni di abitanti) - popolazione per la quasi totalità giapponese - età media molto elevata</a:t>
            </a:r>
            <a:r>
              <a:rPr lang="it" b="1"/>
              <a:t>  </a:t>
            </a:r>
            <a:endParaRPr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Parla delle città: </a:t>
            </a:r>
            <a:r>
              <a:rPr lang="it" sz="1300" b="1"/>
              <a:t>le più importanti (</a:t>
            </a:r>
            <a:r>
              <a:rPr lang="it" sz="1200" b="1"/>
              <a:t>Tokyo Yokohama Osaka)</a:t>
            </a:r>
            <a:r>
              <a:rPr lang="it" sz="1900" b="1"/>
              <a:t> </a:t>
            </a:r>
            <a:r>
              <a:rPr lang="it" sz="1300" b="1"/>
              <a:t> - caratteristiche (ultra modernità e tradizione)</a:t>
            </a:r>
            <a:endParaRPr sz="13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Parla dell’economia: </a:t>
            </a:r>
            <a:r>
              <a:rPr lang="it" sz="1300" b="1"/>
              <a:t>in continua crescita - basata sulle industrie - i tre settori: settore primario (agricoltura, pesca, allevamento, miniere, cave - fornisce le materie prime)  4,0%, settore secondario (industria alimentare, metallurgica, meccanica … trasforma le materie prime)  25,3%, settore terziario (attività che danno i servizi: trasporti, commercio, banche, scuole) 70,7%</a:t>
            </a:r>
            <a:endParaRPr sz="13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200">
                <a:solidFill>
                  <a:srgbClr val="222222"/>
                </a:solidFill>
                <a:highlight>
                  <a:srgbClr val="FFFFFF"/>
                </a:highlight>
              </a:rPr>
              <a:t>I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3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2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2100"/>
              <a:t>Per studiare</a:t>
            </a:r>
            <a:endParaRPr sz="230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29"/>
          <p:cNvSpPr txBox="1">
            <a:spLocks noGrp="1"/>
          </p:cNvSpPr>
          <p:nvPr>
            <p:ph type="body" idx="1"/>
          </p:nvPr>
        </p:nvSpPr>
        <p:spPr>
          <a:xfrm>
            <a:off x="311700" y="12383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/>
              <a:t>Lo sport è importante nella cultura giapponese?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Quali sono gli sport più  diffusi e popolari?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r>
              <a:rPr lang="it"/>
              <a:t>Racconta qualche curiosità proprie della cultura e vita giapponese</a:t>
            </a:r>
            <a:endParaRPr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4CCCC"/>
        </a:solidFill>
        <a:effectLst/>
      </p:bgPr>
    </p:bg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" name="Google Shape;151;p30"/>
          <p:cNvSpPr txBox="1">
            <a:spLocks noGrp="1"/>
          </p:cNvSpPr>
          <p:nvPr>
            <p:ph type="body" idx="1"/>
          </p:nvPr>
        </p:nvSpPr>
        <p:spPr>
          <a:xfrm>
            <a:off x="311700" y="569125"/>
            <a:ext cx="8520600" cy="39999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Lo sport è importante nella cultura giapponese? </a:t>
            </a:r>
            <a:r>
              <a:rPr lang="it" sz="1300" b="1"/>
              <a:t>molto importante. In Giappone il benessere e la cura del corpo sono molto importanti </a:t>
            </a:r>
            <a:endParaRPr sz="13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/>
              <a:t>Quali sono gli sport più  diffusi e popolari? </a:t>
            </a:r>
            <a:r>
              <a:rPr lang="it" sz="1300" b="1"/>
              <a:t>sumo - arti marziali - baseball - calcio</a:t>
            </a:r>
            <a:endParaRPr sz="13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300" b="1"/>
              <a:t>Sumo: non è permesso alle donne - vince il lottatore che atterra l’avversario o lo spinge fuori dal dohyo = ring -  durata incontri pochi secondi o parecchi minuti - molte tecniche quali sollevamento, spinte, schiaffi solo nella parte superiore del corpo, no pugni, calci e tirate di capelli</a:t>
            </a:r>
            <a:endParaRPr sz="1300" b="1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Racconta qualche curiosità proprie della cultura e vita giapponese </a:t>
            </a:r>
            <a:r>
              <a:rPr lang="it" sz="1300" b="1"/>
              <a:t>gentilezza - fila per ogni cosa - smog e mascherine - entrambe le mani per porgere gli oggetti - sale giochi  - pachico e karaoke - donne indossano il kimono</a:t>
            </a:r>
            <a:endParaRPr sz="1300" b="1"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" name="Google Shape;60;p14"/>
          <p:cNvSpPr txBox="1">
            <a:spLocks noGrp="1"/>
          </p:cNvSpPr>
          <p:nvPr>
            <p:ph type="subTitle" idx="1"/>
          </p:nvPr>
        </p:nvSpPr>
        <p:spPr>
          <a:xfrm>
            <a:off x="311700" y="708700"/>
            <a:ext cx="8520600" cy="29181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AutoNum type="arabicPeriod"/>
            </a:pPr>
            <a:r>
              <a:rPr lang="it" sz="2100">
                <a:solidFill>
                  <a:srgbClr val="666666"/>
                </a:solidFill>
              </a:rPr>
              <a:t>TERRITORIO - TERREMOTI - CLIMA</a:t>
            </a:r>
            <a:endParaRPr sz="2100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666666"/>
              </a:solidFill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AutoNum type="arabicPeriod"/>
            </a:pPr>
            <a:r>
              <a:rPr lang="it" sz="2100">
                <a:solidFill>
                  <a:srgbClr val="666666"/>
                </a:solidFill>
              </a:rPr>
              <a:t>POPOLAZIONE - CITTA’ - ECONOMIA</a:t>
            </a:r>
            <a:endParaRPr sz="2100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100">
              <a:solidFill>
                <a:srgbClr val="666666"/>
              </a:solidFill>
            </a:endParaRPr>
          </a:p>
          <a:p>
            <a:pPr marL="457200" lvl="0" indent="-361950" algn="l" rtl="0">
              <a:spcBef>
                <a:spcPts val="0"/>
              </a:spcBef>
              <a:spcAft>
                <a:spcPts val="0"/>
              </a:spcAft>
              <a:buClr>
                <a:srgbClr val="666666"/>
              </a:buClr>
              <a:buSzPts val="2100"/>
              <a:buAutoNum type="arabicPeriod"/>
            </a:pPr>
            <a:r>
              <a:rPr lang="it" sz="2100">
                <a:solidFill>
                  <a:srgbClr val="666666"/>
                </a:solidFill>
              </a:rPr>
              <a:t>SPORT E CURIOSITA’</a:t>
            </a:r>
            <a:endParaRPr sz="2100">
              <a:solidFill>
                <a:srgbClr val="666666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5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/>
              <a:t>IL TERRITORIO</a:t>
            </a:r>
            <a:endParaRPr sz="1900"/>
          </a:p>
        </p:txBody>
      </p:sp>
      <p:sp>
        <p:nvSpPr>
          <p:cNvPr id="66" name="Google Shape;66;p15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/>
              <a:t>Il Giappone è arcipelago (= insieme di isole) che si trova tra il continente asiatico e l’Oceano Pacifico. E’ formato da 3000 isole (solo 400 sono abitate).</a:t>
            </a:r>
            <a:endParaRPr sz="19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900"/>
              <a:t>Le isole più importanti sono:</a:t>
            </a:r>
            <a:endParaRPr sz="19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900" b="1"/>
              <a:t>-</a:t>
            </a:r>
            <a:r>
              <a:rPr lang="it" sz="1900"/>
              <a:t>HOKKAIDO (foreste di conifere)</a:t>
            </a:r>
            <a:endParaRPr sz="19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900"/>
              <a:t>-HONSHU (vive la maggior parte della popolazione)</a:t>
            </a:r>
            <a:endParaRPr sz="19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900"/>
              <a:t>-SHIKOKU (clima sub-tropicale)</a:t>
            </a:r>
            <a:endParaRPr sz="1900"/>
          </a:p>
          <a:p>
            <a:pPr marL="0" lvl="0" indent="0" algn="l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it" sz="1900"/>
              <a:t>-KYUSHU</a:t>
            </a:r>
            <a:endParaRPr sz="1900"/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14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, sono presenti 165 vulcani di cui 60 ancora attivi, il principale è il Fuji; nel corso del XX secolo si sono formati nuovi vulcani, infatti molte isole minori sono formate da vette di vulcani inattive che spuntano dall’acqua.</a:t>
            </a:r>
            <a:endParaRPr sz="14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Il Giappone è situato presso la cintura di fuoco perciò l’attività fisica è molto alta ed i terremoti sono molto frequenti. Il più violento e disastroso è quello che ha colpito la città di Tokyo nel 1923, distruggendo gran parte degli edifici e causando circa 150000 morti. Per questo motivo il Giappone ha studiato varie tecniche di costruzione antisismiche e prevenzione dei danni causati dai terremoti.</a:t>
            </a:r>
            <a:endParaRPr sz="14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4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Le coste giapponesi sono molto estese(29.751km).</a:t>
            </a:r>
            <a:endParaRPr sz="1400">
              <a:solidFill>
                <a:schemeClr val="dk1"/>
              </a:solidFill>
              <a:latin typeface="EB Garamond"/>
              <a:ea typeface="EB Garamond"/>
              <a:cs typeface="EB Garamond"/>
              <a:sym typeface="EB Garamond"/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6"/>
          <p:cNvSpPr txBox="1">
            <a:spLocks noGrp="1"/>
          </p:cNvSpPr>
          <p:nvPr>
            <p:ph type="body" idx="1"/>
          </p:nvPr>
        </p:nvSpPr>
        <p:spPr>
          <a:xfrm>
            <a:off x="311700" y="418775"/>
            <a:ext cx="8520600" cy="4150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Il territorio giapponese:</a:t>
            </a:r>
            <a:endParaRPr/>
          </a:p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- è </a:t>
            </a:r>
            <a:r>
              <a:rPr lang="it" b="1"/>
              <a:t>ricco di baie e insenature</a:t>
            </a:r>
            <a:r>
              <a:rPr lang="it"/>
              <a:t> per circa 26.802 km, a causa delle maree e di violente tempeste che rendono le coste frastagliate, molto irregolari.</a:t>
            </a:r>
            <a:endParaRPr/>
          </a:p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 - è caratterizzato dal succedersi di </a:t>
            </a:r>
            <a:r>
              <a:rPr lang="it" b="1"/>
              <a:t>alte catene e vallate profonde</a:t>
            </a:r>
            <a:r>
              <a:rPr lang="it"/>
              <a:t>, con numerose </a:t>
            </a:r>
            <a:r>
              <a:rPr lang="it" b="1"/>
              <a:t>pianure poco estese</a:t>
            </a:r>
            <a:r>
              <a:rPr lang="it"/>
              <a:t>. Per questi motivi il territorio è poco coltivabile. La superficie è fondamentalmente montuosa.</a:t>
            </a:r>
            <a:endParaRPr/>
          </a:p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In Giappone ci sono </a:t>
            </a:r>
            <a:r>
              <a:rPr lang="it" b="1"/>
              <a:t>molti vulcani attivi e non</a:t>
            </a:r>
            <a:r>
              <a:rPr lang="it"/>
              <a:t>, insieme ad </a:t>
            </a:r>
            <a:r>
              <a:rPr lang="it" b="1"/>
              <a:t>un’intensa attività sismica.</a:t>
            </a:r>
            <a:r>
              <a:rPr lang="it"/>
              <a:t> I vulcani sono 200 in tutto, di cui circa 50 attivi, gli altri usati come centri termali.</a:t>
            </a:r>
            <a:endParaRPr/>
          </a:p>
          <a:p>
            <a:pPr marL="0" lvl="0" indent="0" algn="l" rtl="0">
              <a:spcBef>
                <a:spcPts val="160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p17"/>
          <p:cNvSpPr txBox="1">
            <a:spLocks noGrp="1"/>
          </p:cNvSpPr>
          <p:nvPr>
            <p:ph type="body" idx="1"/>
          </p:nvPr>
        </p:nvSpPr>
        <p:spPr>
          <a:xfrm>
            <a:off x="311700" y="397300"/>
            <a:ext cx="8520600" cy="41715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/>
              <a:t>Il monte</a:t>
            </a:r>
            <a:r>
              <a:rPr lang="it" sz="1900" b="1"/>
              <a:t> Fuji,</a:t>
            </a:r>
            <a:r>
              <a:rPr lang="it" sz="1900"/>
              <a:t> alto ben 3778 m. è situato in prossimità di Yokohama ed è la montagna più alta del Giappone. Si tratta di un </a:t>
            </a:r>
            <a:r>
              <a:rPr lang="it" sz="1900" b="1"/>
              <a:t>vulcano</a:t>
            </a:r>
            <a:r>
              <a:rPr lang="it" sz="1900"/>
              <a:t>.</a:t>
            </a:r>
            <a:endParaRPr sz="1900"/>
          </a:p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/>
              <a:t>I corsi d’acqua, nonostante siano presenti in grande quantità, hanno modeste estensioni </a:t>
            </a:r>
            <a:r>
              <a:rPr lang="it" sz="1900">
                <a:solidFill>
                  <a:srgbClr val="666666"/>
                </a:solidFill>
              </a:rPr>
              <a:t>anche per la conformazione stretta ed allungata delle isole giapponesi.  I</a:t>
            </a:r>
            <a:r>
              <a:rPr lang="it" sz="1900"/>
              <a:t>l fiume più lungo è lo </a:t>
            </a:r>
            <a:r>
              <a:rPr lang="it" sz="1900" b="1"/>
              <a:t>Shinano, </a:t>
            </a:r>
            <a:r>
              <a:rPr lang="it" sz="1900"/>
              <a:t>lungo 370 km.</a:t>
            </a:r>
            <a:endParaRPr sz="2200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>
                <a:solidFill>
                  <a:srgbClr val="666666"/>
                </a:solidFill>
              </a:rPr>
              <a:t>Il Giappone sfrutta questi fiumi per produrre energia idroelettrica grazie alla costruzione di varie dighe e sbarramenti.</a:t>
            </a:r>
            <a:endParaRPr sz="1900">
              <a:solidFill>
                <a:srgbClr val="666666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8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100"/>
              <a:t>TERREMOTI</a:t>
            </a:r>
            <a:endParaRPr sz="2100"/>
          </a:p>
        </p:txBody>
      </p:sp>
      <p:sp>
        <p:nvSpPr>
          <p:cNvPr id="82" name="Google Shape;82;p18"/>
          <p:cNvSpPr txBox="1">
            <a:spLocks noGrp="1"/>
          </p:cNvSpPr>
          <p:nvPr>
            <p:ph type="body" idx="1"/>
          </p:nvPr>
        </p:nvSpPr>
        <p:spPr>
          <a:xfrm>
            <a:off x="311700" y="955675"/>
            <a:ext cx="8520600" cy="3828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/>
              <a:t>Chi vive in Giappone, deve imparare a convivere con terremoti e con eruzioni vulcaniche. Il Giappone si trova sopra il punto d’incontro di ben </a:t>
            </a:r>
            <a:r>
              <a:rPr lang="it" sz="1900" b="1"/>
              <a:t>quattro placche tettoniche</a:t>
            </a:r>
            <a:r>
              <a:rPr lang="it" sz="1900"/>
              <a:t>: Filippine, euro-asiatica, nord-America e del Pacifico. Queste placche si muovono e quando una di esse scivola sotto un’altra, si libera una grande quantità di energia che sfocia in un’onda sismica.</a:t>
            </a:r>
            <a:endParaRPr sz="1900"/>
          </a:p>
          <a:p>
            <a:pPr marL="0" lvl="0" indent="0" algn="just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1900" b="1"/>
              <a:t>Ogni anno in Giappone</a:t>
            </a:r>
            <a:r>
              <a:rPr lang="it" sz="1900"/>
              <a:t> si verificano circa il</a:t>
            </a:r>
            <a:r>
              <a:rPr lang="it" sz="1900" b="1"/>
              <a:t> 20% di tutti i terremoti più potenti. </a:t>
            </a:r>
            <a:r>
              <a:rPr lang="it" sz="1400">
                <a:solidFill>
                  <a:schemeClr val="dk1"/>
                </a:solidFill>
                <a:latin typeface="EB Garamond"/>
                <a:ea typeface="EB Garamond"/>
                <a:cs typeface="EB Garamond"/>
                <a:sym typeface="EB Garamond"/>
              </a:rPr>
              <a:t> </a:t>
            </a:r>
            <a:r>
              <a:rPr lang="it" sz="1900">
                <a:solidFill>
                  <a:srgbClr val="666666"/>
                </a:solidFill>
              </a:rPr>
              <a:t>Il più violento e disastroso è quello che ha colpito la città di Tokyo nel 1923, distruggendo gran parte degli edifici e causando circa 150.000 morti. Per questo motivo il Giappone ha studiato varie tecniche di costruzione antisismiche e prevenzione dei danni causati dai terremoti.</a:t>
            </a:r>
            <a:endParaRPr sz="1900">
              <a:solidFill>
                <a:srgbClr val="666666"/>
              </a:solidFill>
            </a:endParaRPr>
          </a:p>
          <a:p>
            <a:pPr marL="0" lvl="0" indent="0" algn="just" rtl="0">
              <a:spcBef>
                <a:spcPts val="1600"/>
              </a:spcBef>
              <a:spcAft>
                <a:spcPts val="1600"/>
              </a:spcAft>
              <a:buNone/>
            </a:pPr>
            <a:endParaRPr sz="1900" b="1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D2E9"/>
        </a:solidFill>
        <a:effectLst/>
      </p:bgPr>
    </p:bg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9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100"/>
              <a:t>IL CLIMA</a:t>
            </a:r>
            <a:endParaRPr sz="2100"/>
          </a:p>
        </p:txBody>
      </p:sp>
      <p:sp>
        <p:nvSpPr>
          <p:cNvPr id="88" name="Google Shape;88;p19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/>
              <a:t>Il Giappone, avendo un notevole </a:t>
            </a:r>
            <a:r>
              <a:rPr lang="it" b="1"/>
              <a:t>sviluppo longitudinale</a:t>
            </a:r>
            <a:r>
              <a:rPr lang="it"/>
              <a:t>, ha una </a:t>
            </a:r>
            <a:r>
              <a:rPr lang="it" b="1"/>
              <a:t>grande varietà di climi</a:t>
            </a:r>
            <a:r>
              <a:rPr lang="it"/>
              <a:t>.</a:t>
            </a:r>
            <a:endParaRPr/>
          </a:p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None/>
            </a:pPr>
            <a:r>
              <a:rPr lang="it" b="1"/>
              <a:t>A nord: </a:t>
            </a:r>
            <a:r>
              <a:rPr lang="it"/>
              <a:t>Ci sono </a:t>
            </a:r>
            <a:r>
              <a:rPr lang="it" b="1"/>
              <a:t>estati brevi e miti con inverni lunghi e rigidi</a:t>
            </a:r>
            <a:r>
              <a:rPr lang="it"/>
              <a:t> verso il nord del Giappone, grazie ai venti provenienti dalla Siberia.</a:t>
            </a:r>
            <a:endParaRPr/>
          </a:p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r>
              <a:rPr lang="it" b="1"/>
              <a:t>A sud</a:t>
            </a:r>
            <a:r>
              <a:rPr lang="it"/>
              <a:t>: Invece nella parte meridionale, le </a:t>
            </a:r>
            <a:r>
              <a:rPr lang="it" b="1"/>
              <a:t>estati sono calde e umide e inverni miti</a:t>
            </a:r>
            <a:r>
              <a:rPr lang="it"/>
              <a:t>. In Giappone si verificano periodici tassi d’umidità, grazie ai monsoni e nelle stagioni estive possono verificarsi alcuni cicloni tropicali.</a:t>
            </a:r>
            <a:endParaRPr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20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100"/>
              <a:t>POPOLAZIONE</a:t>
            </a:r>
            <a:endParaRPr sz="2100"/>
          </a:p>
        </p:txBody>
      </p:sp>
      <p:sp>
        <p:nvSpPr>
          <p:cNvPr id="94" name="Google Shape;94;p20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/>
              <a:t>-</a:t>
            </a:r>
            <a:r>
              <a:rPr lang="it" sz="1900" b="1"/>
              <a:t>Densità </a:t>
            </a:r>
            <a:r>
              <a:rPr lang="it" sz="1900"/>
              <a:t>di popolazione quasi </a:t>
            </a:r>
            <a:r>
              <a:rPr lang="it" sz="1900" b="1"/>
              <a:t>7 volte superiore alla media mondiale</a:t>
            </a:r>
            <a:r>
              <a:rPr lang="it" sz="1900"/>
              <a:t> .</a:t>
            </a:r>
            <a:endParaRPr sz="19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/>
              <a:t>-</a:t>
            </a:r>
            <a:r>
              <a:rPr lang="it" sz="1900" b="1"/>
              <a:t>Popolazione</a:t>
            </a:r>
            <a:r>
              <a:rPr lang="it" sz="1900"/>
              <a:t> concentrata </a:t>
            </a:r>
            <a:r>
              <a:rPr lang="it" sz="1900" b="1"/>
              <a:t>nelle megalopoli</a:t>
            </a:r>
            <a:endParaRPr sz="1900" b="1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/>
              <a:t>-La popolazione è costituita per la quasi totalità (il 99 %) da giapponesi</a:t>
            </a:r>
            <a:endParaRPr sz="1900"/>
          </a:p>
          <a:p>
            <a:pPr marL="0" lvl="0" indent="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/>
              <a:t>-il tasso di mortalità e di natalità fra i più bassi del mondo fanno si che la popolazione abbia un’età  media molto elevata.</a:t>
            </a:r>
            <a:endParaRPr sz="190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D9EAD3"/>
        </a:solidFill>
        <a:effectLst/>
      </p:bgPr>
    </p:bg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p21"/>
          <p:cNvSpPr txBox="1">
            <a:spLocks noGrp="1"/>
          </p:cNvSpPr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it" sz="2100"/>
              <a:t>CITTA’</a:t>
            </a:r>
            <a:endParaRPr sz="2100"/>
          </a:p>
        </p:txBody>
      </p:sp>
      <p:sp>
        <p:nvSpPr>
          <p:cNvPr id="100" name="Google Shape;100;p21"/>
          <p:cNvSpPr txBox="1">
            <a:spLocks noGrp="1"/>
          </p:cNvSpPr>
          <p:nvPr>
            <p:ph type="body" idx="1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/>
              <a:t>Le città più importanti del Giappone sono:</a:t>
            </a:r>
            <a:endParaRPr sz="1900"/>
          </a:p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 b="1"/>
              <a:t>Tokyo (</a:t>
            </a:r>
            <a:r>
              <a:rPr lang="it" sz="1900"/>
              <a:t>capitale del Giappone</a:t>
            </a:r>
            <a:r>
              <a:rPr lang="it" sz="1900" b="1"/>
              <a:t>) </a:t>
            </a:r>
            <a:r>
              <a:rPr lang="it" sz="1900"/>
              <a:t>con circa 35.000.000 abitanti.</a:t>
            </a:r>
            <a:endParaRPr sz="1900"/>
          </a:p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 b="1"/>
              <a:t>Yokohama </a:t>
            </a:r>
            <a:r>
              <a:rPr lang="it" sz="1900"/>
              <a:t>con 3.630.036 ab.</a:t>
            </a:r>
            <a:endParaRPr sz="1900"/>
          </a:p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 b="1"/>
              <a:t>Osaka </a:t>
            </a:r>
            <a:r>
              <a:rPr lang="it" sz="1900"/>
              <a:t>con 2.843.805.</a:t>
            </a:r>
            <a:endParaRPr sz="1900"/>
          </a:p>
          <a:p>
            <a:pPr marL="0" lvl="0" indent="0" algn="just" rtl="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it" sz="1900"/>
              <a:t>Le città del Giappone sono </a:t>
            </a:r>
            <a:r>
              <a:rPr lang="it" sz="1900" b="1"/>
              <a:t>spettacolari, ultra moderne</a:t>
            </a:r>
            <a:r>
              <a:rPr lang="it" sz="1900"/>
              <a:t>, ma con un </a:t>
            </a:r>
            <a:r>
              <a:rPr lang="it" sz="1900" b="1"/>
              <a:t>tocco di tradizione </a:t>
            </a:r>
            <a:r>
              <a:rPr lang="it" sz="1900"/>
              <a:t>che le rende uniche. Templi e grattacieli, ciliegi in fiore e strade piene di gente .</a:t>
            </a:r>
            <a:endParaRPr sz="1900"/>
          </a:p>
          <a:p>
            <a:pPr marL="0" lvl="0" indent="0" algn="l" rtl="0">
              <a:spcBef>
                <a:spcPts val="0"/>
              </a:spcBef>
              <a:spcAft>
                <a:spcPts val="1600"/>
              </a:spcAft>
              <a:buNone/>
            </a:pP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1479</Words>
  <Application>Microsoft Office PowerPoint</Application>
  <PresentationFormat>Presentazione su schermo (16:9)</PresentationFormat>
  <Paragraphs>97</Paragraphs>
  <Slides>18</Slides>
  <Notes>18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2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18</vt:i4>
      </vt:variant>
    </vt:vector>
  </HeadingPairs>
  <TitlesOfParts>
    <vt:vector size="21" baseType="lpstr">
      <vt:lpstr>Arial</vt:lpstr>
      <vt:lpstr>EB Garamond</vt:lpstr>
      <vt:lpstr>Simple Light</vt:lpstr>
      <vt:lpstr>IL GIAPPONE</vt:lpstr>
      <vt:lpstr>Presentazione standard di PowerPoint</vt:lpstr>
      <vt:lpstr>IL TERRITORIO</vt:lpstr>
      <vt:lpstr>Presentazione standard di PowerPoint</vt:lpstr>
      <vt:lpstr>Presentazione standard di PowerPoint</vt:lpstr>
      <vt:lpstr>TERREMOTI</vt:lpstr>
      <vt:lpstr>IL CLIMA</vt:lpstr>
      <vt:lpstr>POPOLAZIONE</vt:lpstr>
      <vt:lpstr>CITTA’</vt:lpstr>
      <vt:lpstr>L’ECONOMIA</vt:lpstr>
      <vt:lpstr>SPORT</vt:lpstr>
      <vt:lpstr>CURIOSITA’</vt:lpstr>
      <vt:lpstr>Per studiare</vt:lpstr>
      <vt:lpstr>Presentazione standard di PowerPoint</vt:lpstr>
      <vt:lpstr>Per studiare</vt:lpstr>
      <vt:lpstr>Presentazione standard di PowerPoint</vt:lpstr>
      <vt:lpstr>Per studiare </vt:lpstr>
      <vt:lpstr>Presentazione standard di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IL GIAPPONE</dc:title>
  <cp:lastModifiedBy>Utente</cp:lastModifiedBy>
  <cp:revision>1</cp:revision>
  <dcterms:modified xsi:type="dcterms:W3CDTF">2021-06-11T08:27:08Z</dcterms:modified>
</cp:coreProperties>
</file>