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Roboto"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7" d="100"/>
          <a:sy n="107" d="100"/>
        </p:scale>
        <p:origin x="-84" y="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807584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08b38d39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08b38d39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808b38d39a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808b38d39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08b38d39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08b38d39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08b38d39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08b38d39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08b38d39a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08b38d39a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08b38d39a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08b38d39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08b38d39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08b38d39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08b38d39a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08b38d39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08b38d39a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08b38d39a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08b38d39a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08b38d39a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808b38d3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808b38d3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08b38d39a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08b38d39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808b38d39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808b38d3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08b38d39a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08b38d39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08b38d39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808b38d39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08b38d39a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08b38d39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08b38d39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08b38d39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8b38d39a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8b38d39a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08b38d39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08b38d39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08b38d39a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08b38d39a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08b38d39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08b38d39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08b38d39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08b38d39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08b38d39a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08b38d39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GRETA THUNBERG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Che cos’è il clima?</a:t>
            </a:r>
            <a:endParaRPr/>
          </a:p>
        </p:txBody>
      </p:sp>
      <p:sp>
        <p:nvSpPr>
          <p:cNvPr id="111" name="Google Shape;111;p22"/>
          <p:cNvSpPr txBox="1">
            <a:spLocks noGrp="1"/>
          </p:cNvSpPr>
          <p:nvPr>
            <p:ph type="body" idx="2"/>
          </p:nvPr>
        </p:nvSpPr>
        <p:spPr>
          <a:xfrm>
            <a:off x="5255050" y="570125"/>
            <a:ext cx="3521400" cy="3849000"/>
          </a:xfrm>
          <a:prstGeom prst="rect">
            <a:avLst/>
          </a:prstGeom>
        </p:spPr>
        <p:txBody>
          <a:bodyPr spcFirstLastPara="1" wrap="square" lIns="91425" tIns="91425" rIns="91425" bIns="91425" anchor="ctr" anchorCtr="0">
            <a:noAutofit/>
          </a:bodyPr>
          <a:lstStyle/>
          <a:p>
            <a:pPr marL="0" lvl="0" indent="0" algn="just" rtl="0">
              <a:lnSpc>
                <a:spcPct val="115000"/>
              </a:lnSpc>
              <a:spcBef>
                <a:spcPts val="1200"/>
              </a:spcBef>
              <a:spcAft>
                <a:spcPts val="0"/>
              </a:spcAft>
              <a:buNone/>
            </a:pPr>
            <a:endParaRPr>
              <a:solidFill>
                <a:srgbClr val="222222"/>
              </a:solidFill>
            </a:endParaRPr>
          </a:p>
          <a:p>
            <a:pPr marL="0" lvl="0" indent="0" algn="just" rtl="0">
              <a:lnSpc>
                <a:spcPct val="115000"/>
              </a:lnSpc>
              <a:spcBef>
                <a:spcPts val="1200"/>
              </a:spcBef>
              <a:spcAft>
                <a:spcPts val="0"/>
              </a:spcAft>
              <a:buNone/>
            </a:pPr>
            <a:endParaRPr>
              <a:solidFill>
                <a:srgbClr val="222222"/>
              </a:solidFill>
            </a:endParaRPr>
          </a:p>
          <a:p>
            <a:pPr marL="0" lvl="0" indent="0" algn="just" rtl="0">
              <a:lnSpc>
                <a:spcPct val="115000"/>
              </a:lnSpc>
              <a:spcBef>
                <a:spcPts val="1200"/>
              </a:spcBef>
              <a:spcAft>
                <a:spcPts val="0"/>
              </a:spcAft>
              <a:buNone/>
            </a:pPr>
            <a:endParaRPr>
              <a:solidFill>
                <a:srgbClr val="222222"/>
              </a:solidFill>
            </a:endParaRPr>
          </a:p>
          <a:p>
            <a:pPr marL="0" lvl="0" indent="0" algn="just" rtl="0">
              <a:lnSpc>
                <a:spcPct val="115000"/>
              </a:lnSpc>
              <a:spcBef>
                <a:spcPts val="1200"/>
              </a:spcBef>
              <a:spcAft>
                <a:spcPts val="0"/>
              </a:spcAft>
              <a:buClr>
                <a:schemeClr val="dk1"/>
              </a:buClr>
              <a:buSzPts val="1100"/>
              <a:buFont typeface="Arial"/>
              <a:buNone/>
            </a:pPr>
            <a:r>
              <a:rPr lang="it">
                <a:solidFill>
                  <a:srgbClr val="666666"/>
                </a:solidFill>
              </a:rPr>
              <a:t>Il clima può essere definito come l’insieme delle condizioni atmosferiche, in una certa regione, in un lunghissimo periodo di tempo.</a:t>
            </a:r>
            <a:endParaRPr>
              <a:solidFill>
                <a:srgbClr val="666666"/>
              </a:solidFill>
            </a:endParaRPr>
          </a:p>
          <a:p>
            <a:pPr marL="0" lvl="0" indent="0" algn="just" rtl="0">
              <a:lnSpc>
                <a:spcPct val="115000"/>
              </a:lnSpc>
              <a:spcBef>
                <a:spcPts val="1200"/>
              </a:spcBef>
              <a:spcAft>
                <a:spcPts val="0"/>
              </a:spcAft>
              <a:buClr>
                <a:schemeClr val="dk1"/>
              </a:buClr>
              <a:buSzPts val="1100"/>
              <a:buFont typeface="Arial"/>
              <a:buNone/>
            </a:pPr>
            <a:r>
              <a:rPr lang="it">
                <a:solidFill>
                  <a:srgbClr val="666666"/>
                </a:solidFill>
              </a:rPr>
              <a:t>Per definire il clima di una regione bisogna registrare alcuni dati quali la temperatura, le precipitazioni, l’umidità, il vento, per molti anni, almeno una ventina.</a:t>
            </a:r>
            <a:endParaRPr>
              <a:solidFill>
                <a:srgbClr val="666666"/>
              </a:solidFill>
            </a:endParaRPr>
          </a:p>
          <a:p>
            <a:pPr marL="0" lvl="0" indent="0" algn="just" rtl="0">
              <a:lnSpc>
                <a:spcPct val="115000"/>
              </a:lnSpc>
              <a:spcBef>
                <a:spcPts val="1200"/>
              </a:spcBef>
              <a:spcAft>
                <a:spcPts val="0"/>
              </a:spcAft>
              <a:buClr>
                <a:schemeClr val="dk1"/>
              </a:buClr>
              <a:buSzPts val="1100"/>
              <a:buFont typeface="Arial"/>
              <a:buNone/>
            </a:pPr>
            <a:endParaRPr>
              <a:solidFill>
                <a:srgbClr val="222222"/>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222222"/>
              </a:solidFill>
            </a:endParaRPr>
          </a:p>
          <a:p>
            <a:pPr marL="0" lvl="0" indent="0" algn="l" rtl="0">
              <a:spcBef>
                <a:spcPts val="120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Il clima ieri e oggi</a:t>
            </a:r>
            <a:endParaRPr/>
          </a:p>
        </p:txBody>
      </p:sp>
      <p:sp>
        <p:nvSpPr>
          <p:cNvPr id="117" name="Google Shape;117;p23"/>
          <p:cNvSpPr txBox="1">
            <a:spLocks noGrp="1"/>
          </p:cNvSpPr>
          <p:nvPr>
            <p:ph type="body" idx="2"/>
          </p:nvPr>
        </p:nvSpPr>
        <p:spPr>
          <a:xfrm>
            <a:off x="4731300" y="198300"/>
            <a:ext cx="4303800" cy="4221000"/>
          </a:xfrm>
          <a:prstGeom prst="rect">
            <a:avLst/>
          </a:prstGeom>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endParaRPr sz="1300">
              <a:solidFill>
                <a:srgbClr val="222222"/>
              </a:solidFill>
            </a:endParaRPr>
          </a:p>
          <a:p>
            <a:pPr marL="0" lvl="0" indent="0" algn="l" rtl="0">
              <a:lnSpc>
                <a:spcPct val="115000"/>
              </a:lnSpc>
              <a:spcBef>
                <a:spcPts val="1200"/>
              </a:spcBef>
              <a:spcAft>
                <a:spcPts val="0"/>
              </a:spcAft>
              <a:buNone/>
            </a:pPr>
            <a:endParaRPr sz="1300">
              <a:solidFill>
                <a:srgbClr val="222222"/>
              </a:solidFill>
            </a:endParaRPr>
          </a:p>
          <a:p>
            <a:pPr marL="0" lvl="0" indent="0" algn="l" rtl="0">
              <a:lnSpc>
                <a:spcPct val="115000"/>
              </a:lnSpc>
              <a:spcBef>
                <a:spcPts val="1200"/>
              </a:spcBef>
              <a:spcAft>
                <a:spcPts val="0"/>
              </a:spcAft>
              <a:buNone/>
            </a:pPr>
            <a:endParaRPr sz="1300">
              <a:solidFill>
                <a:srgbClr val="222222"/>
              </a:solidFill>
            </a:endParaRPr>
          </a:p>
          <a:p>
            <a:pPr marL="0" lvl="0" indent="0" algn="l" rtl="0">
              <a:lnSpc>
                <a:spcPct val="115000"/>
              </a:lnSpc>
              <a:spcBef>
                <a:spcPts val="1200"/>
              </a:spcBef>
              <a:spcAft>
                <a:spcPts val="0"/>
              </a:spcAft>
              <a:buNone/>
            </a:pPr>
            <a:endParaRPr sz="1300">
              <a:solidFill>
                <a:srgbClr val="222222"/>
              </a:solidFill>
            </a:endParaRPr>
          </a:p>
          <a:p>
            <a:pPr marL="0" lvl="0" indent="0" algn="l" rtl="0">
              <a:lnSpc>
                <a:spcPct val="115000"/>
              </a:lnSpc>
              <a:spcBef>
                <a:spcPts val="1200"/>
              </a:spcBef>
              <a:spcAft>
                <a:spcPts val="0"/>
              </a:spcAft>
              <a:buNone/>
            </a:pPr>
            <a:endParaRPr sz="1300">
              <a:solidFill>
                <a:srgbClr val="222222"/>
              </a:solidFill>
            </a:endParaRPr>
          </a:p>
          <a:p>
            <a:pPr marL="0" lvl="0" indent="0" algn="l" rtl="0">
              <a:lnSpc>
                <a:spcPct val="115000"/>
              </a:lnSpc>
              <a:spcBef>
                <a:spcPts val="1200"/>
              </a:spcBef>
              <a:spcAft>
                <a:spcPts val="0"/>
              </a:spcAft>
              <a:buClr>
                <a:schemeClr val="dk1"/>
              </a:buClr>
              <a:buSzPts val="1100"/>
              <a:buFont typeface="Arial"/>
              <a:buNone/>
            </a:pPr>
            <a:r>
              <a:rPr lang="it" sz="1300" b="1">
                <a:solidFill>
                  <a:srgbClr val="222222"/>
                </a:solidFill>
              </a:rPr>
              <a:t>Com’era il clima nelle ere passate?</a:t>
            </a:r>
            <a:endParaRPr sz="1300" b="1">
              <a:solidFill>
                <a:srgbClr val="222222"/>
              </a:solidFill>
            </a:endParaRPr>
          </a:p>
          <a:p>
            <a:pPr marL="0" lvl="0" indent="0" algn="just" rtl="0">
              <a:lnSpc>
                <a:spcPct val="115000"/>
              </a:lnSpc>
              <a:spcBef>
                <a:spcPts val="1200"/>
              </a:spcBef>
              <a:spcAft>
                <a:spcPts val="0"/>
              </a:spcAft>
              <a:buClr>
                <a:schemeClr val="dk1"/>
              </a:buClr>
              <a:buSzPts val="1100"/>
              <a:buFont typeface="Arial"/>
              <a:buNone/>
            </a:pPr>
            <a:r>
              <a:rPr lang="it" sz="1300">
                <a:solidFill>
                  <a:srgbClr val="222222"/>
                </a:solidFill>
              </a:rPr>
              <a:t>Sul nostro pianeta il clima è cambiato molte volte per cause naturali come ad esempio le variazioni dell’attività del sole, i cambiamenti dell’orbita della terra, le attività vulcaniche.</a:t>
            </a:r>
            <a:endParaRPr sz="1300">
              <a:solidFill>
                <a:srgbClr val="222222"/>
              </a:solidFill>
            </a:endParaRPr>
          </a:p>
          <a:p>
            <a:pPr marL="0" lvl="0" indent="0" algn="l" rtl="0">
              <a:lnSpc>
                <a:spcPct val="115000"/>
              </a:lnSpc>
              <a:spcBef>
                <a:spcPts val="1200"/>
              </a:spcBef>
              <a:spcAft>
                <a:spcPts val="0"/>
              </a:spcAft>
              <a:buClr>
                <a:schemeClr val="dk1"/>
              </a:buClr>
              <a:buSzPts val="1100"/>
              <a:buFont typeface="Arial"/>
              <a:buNone/>
            </a:pPr>
            <a:r>
              <a:rPr lang="it" sz="1300" b="1">
                <a:solidFill>
                  <a:srgbClr val="222222"/>
                </a:solidFill>
              </a:rPr>
              <a:t>Perché adesso il clima della terra sta cambiando?</a:t>
            </a:r>
            <a:endParaRPr sz="1300" b="1">
              <a:solidFill>
                <a:srgbClr val="222222"/>
              </a:solidFill>
            </a:endParaRPr>
          </a:p>
          <a:p>
            <a:pPr marL="0" lvl="0" indent="0" algn="just" rtl="0">
              <a:lnSpc>
                <a:spcPct val="115000"/>
              </a:lnSpc>
              <a:spcBef>
                <a:spcPts val="1200"/>
              </a:spcBef>
              <a:spcAft>
                <a:spcPts val="0"/>
              </a:spcAft>
              <a:buClr>
                <a:schemeClr val="dk1"/>
              </a:buClr>
              <a:buSzPts val="1100"/>
              <a:buFont typeface="Arial"/>
              <a:buNone/>
            </a:pPr>
            <a:r>
              <a:rPr lang="it" sz="1300">
                <a:solidFill>
                  <a:srgbClr val="222222"/>
                </a:solidFill>
              </a:rPr>
              <a:t>Il cambiamento climatico di cui si parla oggi non ha cause naturali; la responsabilità dell’innalzamento delle temperature medie che provoca danni catastrofici come alluvioni o desertificazioni, è tutta colpa dell’uomo.</a:t>
            </a:r>
            <a:endParaRPr sz="1300">
              <a:solidFill>
                <a:srgbClr val="222222"/>
              </a:solidFill>
            </a:endParaRPr>
          </a:p>
          <a:p>
            <a:pPr marL="0" lvl="0" indent="0" algn="l" rtl="0">
              <a:spcBef>
                <a:spcPts val="1200"/>
              </a:spcBef>
              <a:spcAft>
                <a:spcPts val="0"/>
              </a:spcAft>
              <a:buClr>
                <a:schemeClr val="dk1"/>
              </a:buClr>
              <a:buSzPts val="1100"/>
              <a:buFont typeface="Arial"/>
              <a:buNone/>
            </a:pPr>
            <a:r>
              <a:rPr lang="it" sz="1300" b="1">
                <a:solidFill>
                  <a:srgbClr val="222222"/>
                </a:solidFill>
              </a:rPr>
              <a:t>Che cosa ha combinato l’uomo negli ultimi decenni per modificare il clima del pianeta?</a:t>
            </a:r>
            <a:endParaRPr sz="1300" b="1">
              <a:solidFill>
                <a:srgbClr val="222222"/>
              </a:solidFill>
            </a:endParaRPr>
          </a:p>
          <a:p>
            <a:pPr marL="0" lvl="0" indent="0" algn="l" rtl="0">
              <a:lnSpc>
                <a:spcPct val="115000"/>
              </a:lnSpc>
              <a:spcBef>
                <a:spcPts val="1200"/>
              </a:spcBef>
              <a:spcAft>
                <a:spcPts val="0"/>
              </a:spcAft>
              <a:buClr>
                <a:schemeClr val="dk1"/>
              </a:buClr>
              <a:buSzPts val="1100"/>
              <a:buFont typeface="Arial"/>
              <a:buNone/>
            </a:pPr>
            <a:r>
              <a:rPr lang="it" sz="1300">
                <a:solidFill>
                  <a:srgbClr val="222222"/>
                </a:solidFill>
              </a:rPr>
              <a:t>Per prima cosa è utile parlare dell’effetto serra.                                                             	</a:t>
            </a:r>
            <a:endParaRPr sz="1300">
              <a:solidFill>
                <a:srgbClr val="222222"/>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222222"/>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222222"/>
              </a:solidFill>
            </a:endParaRPr>
          </a:p>
          <a:p>
            <a:pPr marL="0" lvl="0" indent="0" algn="l" rtl="0">
              <a:spcBef>
                <a:spcPts val="1200"/>
              </a:spcBef>
              <a:spcAft>
                <a:spcPts val="16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L’effetto serra</a:t>
            </a:r>
            <a:endParaRPr/>
          </a:p>
        </p:txBody>
      </p:sp>
      <p:sp>
        <p:nvSpPr>
          <p:cNvPr id="123" name="Google Shape;123;p2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just" rtl="0">
              <a:spcBef>
                <a:spcPts val="1200"/>
              </a:spcBef>
              <a:spcAft>
                <a:spcPts val="0"/>
              </a:spcAft>
              <a:buNone/>
            </a:pPr>
            <a:endParaRPr>
              <a:solidFill>
                <a:srgbClr val="222222"/>
              </a:solidFill>
            </a:endParaRPr>
          </a:p>
          <a:p>
            <a:pPr marL="0" lvl="0" indent="0" algn="just" rtl="0">
              <a:spcBef>
                <a:spcPts val="1200"/>
              </a:spcBef>
              <a:spcAft>
                <a:spcPts val="0"/>
              </a:spcAft>
              <a:buNone/>
            </a:pPr>
            <a:endParaRPr>
              <a:solidFill>
                <a:srgbClr val="222222"/>
              </a:solidFill>
            </a:endParaRPr>
          </a:p>
          <a:p>
            <a:pPr marL="0" lvl="0" indent="0" algn="just" rtl="0">
              <a:spcBef>
                <a:spcPts val="1200"/>
              </a:spcBef>
              <a:spcAft>
                <a:spcPts val="0"/>
              </a:spcAft>
              <a:buClr>
                <a:schemeClr val="dk1"/>
              </a:buClr>
              <a:buSzPts val="1100"/>
              <a:buFont typeface="Arial"/>
              <a:buNone/>
            </a:pPr>
            <a:r>
              <a:rPr lang="it" b="1">
                <a:solidFill>
                  <a:srgbClr val="222222"/>
                </a:solidFill>
              </a:rPr>
              <a:t>Che cos’è l’effetto serra?</a:t>
            </a:r>
            <a:endParaRPr b="1">
              <a:solidFill>
                <a:srgbClr val="222222"/>
              </a:solidFill>
            </a:endParaRPr>
          </a:p>
          <a:p>
            <a:pPr marL="0" lvl="0" indent="0" algn="just" rtl="0">
              <a:lnSpc>
                <a:spcPct val="115000"/>
              </a:lnSpc>
              <a:spcBef>
                <a:spcPts val="1200"/>
              </a:spcBef>
              <a:spcAft>
                <a:spcPts val="0"/>
              </a:spcAft>
              <a:buClr>
                <a:schemeClr val="dk1"/>
              </a:buClr>
              <a:buSzPts val="1100"/>
              <a:buFont typeface="Arial"/>
              <a:buNone/>
            </a:pPr>
            <a:r>
              <a:rPr lang="it">
                <a:solidFill>
                  <a:srgbClr val="222222"/>
                </a:solidFill>
              </a:rPr>
              <a:t>Nel nostro pianeta alcuni gas presenti nell’atmosfera (cioè l’involucro che circonda la terra) bloccano il calore. Tra questi gas serra ad aggiudicarsi il ruolo di protagonista è il diossido di carbonio, meglio noto con il suo simbolo chimico CO2.</a:t>
            </a:r>
            <a:endParaRPr>
              <a:solidFill>
                <a:srgbClr val="222222"/>
              </a:solidFill>
            </a:endParaRPr>
          </a:p>
          <a:p>
            <a:pPr marL="0" lvl="0" indent="0" algn="just" rtl="0">
              <a:lnSpc>
                <a:spcPct val="115000"/>
              </a:lnSpc>
              <a:spcBef>
                <a:spcPts val="1200"/>
              </a:spcBef>
              <a:spcAft>
                <a:spcPts val="0"/>
              </a:spcAft>
              <a:buClr>
                <a:schemeClr val="dk1"/>
              </a:buClr>
              <a:buSzPts val="1100"/>
              <a:buFont typeface="Arial"/>
              <a:buNone/>
            </a:pPr>
            <a:endParaRPr>
              <a:solidFill>
                <a:srgbClr val="222222"/>
              </a:solidFill>
            </a:endParaRPr>
          </a:p>
          <a:p>
            <a:pPr marL="0" lvl="0" indent="0" algn="l" rtl="0">
              <a:spcBef>
                <a:spcPts val="1200"/>
              </a:spcBef>
              <a:spcAft>
                <a:spcPts val="1600"/>
              </a:spcAft>
              <a:buNone/>
            </a:pPr>
            <a:endParaRPr/>
          </a:p>
        </p:txBody>
      </p:sp>
      <p:pic>
        <p:nvPicPr>
          <p:cNvPr id="124" name="Google Shape;124;p24"/>
          <p:cNvPicPr preferRelativeResize="0"/>
          <p:nvPr/>
        </p:nvPicPr>
        <p:blipFill>
          <a:blip r:embed="rId3">
            <a:alphaModFix/>
          </a:blip>
          <a:stretch>
            <a:fillRect/>
          </a:stretch>
        </p:blipFill>
        <p:spPr>
          <a:xfrm>
            <a:off x="1124688" y="2715475"/>
            <a:ext cx="2326822" cy="212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Il riscaldamento globale</a:t>
            </a: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sz="1400" b="1">
                <a:solidFill>
                  <a:srgbClr val="222222"/>
                </a:solidFill>
                <a:highlight>
                  <a:srgbClr val="FFFFFF"/>
                </a:highlight>
              </a:rPr>
              <a:t>Che cosa vuol dire riscaldamento globale?</a:t>
            </a:r>
            <a:endParaRPr sz="1400" b="1">
              <a:solidFill>
                <a:srgbClr val="222222"/>
              </a:solidFill>
              <a:highlight>
                <a:srgbClr val="FFFFFF"/>
              </a:highlight>
            </a:endParaRPr>
          </a:p>
          <a:p>
            <a:pPr marL="0" lvl="0" indent="0" algn="just" rtl="0">
              <a:spcBef>
                <a:spcPts val="1600"/>
              </a:spcBef>
              <a:spcAft>
                <a:spcPts val="0"/>
              </a:spcAft>
              <a:buNone/>
            </a:pPr>
            <a:r>
              <a:rPr lang="it" sz="1400">
                <a:solidFill>
                  <a:srgbClr val="222222"/>
                </a:solidFill>
                <a:highlight>
                  <a:srgbClr val="FFFFFF"/>
                </a:highlight>
              </a:rPr>
              <a:t>Con le nostre attività (industria, riscaldamento, trasporti ecc.) abbiamo </a:t>
            </a:r>
            <a:r>
              <a:rPr lang="it" sz="1400" b="1">
                <a:solidFill>
                  <a:srgbClr val="222222"/>
                </a:solidFill>
                <a:highlight>
                  <a:srgbClr val="FFFFFF"/>
                </a:highlight>
              </a:rPr>
              <a:t>immesso</a:t>
            </a:r>
            <a:r>
              <a:rPr lang="it" sz="1400">
                <a:solidFill>
                  <a:srgbClr val="222222"/>
                </a:solidFill>
                <a:highlight>
                  <a:srgbClr val="FFFFFF"/>
                </a:highlight>
              </a:rPr>
              <a:t> (e continuiamo a riversare) </a:t>
            </a:r>
            <a:r>
              <a:rPr lang="it" sz="1400" b="1">
                <a:solidFill>
                  <a:srgbClr val="222222"/>
                </a:solidFill>
                <a:highlight>
                  <a:srgbClr val="FFFFFF"/>
                </a:highlight>
              </a:rPr>
              <a:t>nell'atmosfera una grandissima quantità dei cosiddetti gas serra</a:t>
            </a:r>
            <a:r>
              <a:rPr lang="it" sz="1400">
                <a:solidFill>
                  <a:srgbClr val="222222"/>
                </a:solidFill>
                <a:highlight>
                  <a:srgbClr val="FFFFFF"/>
                </a:highlight>
              </a:rPr>
              <a:t>, che hanno fatto aumentare l’effetto di riscaldamento naturale. Oltre all’anidride carbonica ci sono altri gas climalteranti, per esempio il metano e il protossido di azoto. Quando i gas serra si accumulano, aumentando l’effetto serra, in pratica fanno “venire la febbre” al pianeta. Anche il vapore acqueo, presente naturalmente come parte del ciclo dell’acqua, contribuisce all’effetto serra. Ma nel suo caso, la quantità nell’atmosfera aumenta man mano che si accumulano gli altri gas che fanno salire la temperatura, in una specie di circolo vizioso.</a:t>
            </a:r>
            <a:endParaRPr sz="1400">
              <a:solidFill>
                <a:srgbClr val="222222"/>
              </a:solidFill>
              <a:highlight>
                <a:srgbClr val="FFFFFF"/>
              </a:highlight>
            </a:endParaRPr>
          </a:p>
          <a:p>
            <a:pPr marL="0" lvl="0" indent="0" algn="just" rtl="0">
              <a:spcBef>
                <a:spcPts val="1600"/>
              </a:spcBef>
              <a:spcAft>
                <a:spcPts val="0"/>
              </a:spcAft>
              <a:buClr>
                <a:schemeClr val="dk1"/>
              </a:buClr>
              <a:buSzPts val="1100"/>
              <a:buFont typeface="Arial"/>
              <a:buNone/>
            </a:pPr>
            <a:r>
              <a:rPr lang="it" sz="1400">
                <a:solidFill>
                  <a:srgbClr val="222222"/>
                </a:solidFill>
                <a:highlight>
                  <a:srgbClr val="FFFFFF"/>
                </a:highlight>
              </a:rPr>
              <a:t>È questo </a:t>
            </a:r>
            <a:r>
              <a:rPr lang="it" sz="1400" b="1">
                <a:solidFill>
                  <a:srgbClr val="222222"/>
                </a:solidFill>
                <a:highlight>
                  <a:srgbClr val="FFFFFF"/>
                </a:highlight>
              </a:rPr>
              <a:t>il riscaldamento globale</a:t>
            </a:r>
            <a:r>
              <a:rPr lang="it" sz="1400">
                <a:solidFill>
                  <a:srgbClr val="222222"/>
                </a:solidFill>
                <a:highlight>
                  <a:srgbClr val="FFFFFF"/>
                </a:highlight>
              </a:rPr>
              <a:t>: l</a:t>
            </a:r>
            <a:r>
              <a:rPr lang="it" sz="1400" u="sng">
                <a:solidFill>
                  <a:srgbClr val="222222"/>
                </a:solidFill>
                <a:highlight>
                  <a:srgbClr val="FFFFFF"/>
                </a:highlight>
              </a:rPr>
              <a:t>a temperatura media aumenta e le condizioni di vita in ogni parte della terra, dai Poli alle foreste tropicali, delle montagne ai mari, non sono più in equilibrio.</a:t>
            </a:r>
            <a:endParaRPr sz="1400" u="sng">
              <a:solidFill>
                <a:srgbClr val="222222"/>
              </a:solidFill>
              <a:highlight>
                <a:srgbClr val="FFFFFF"/>
              </a:highlight>
            </a:endParaRPr>
          </a:p>
          <a:p>
            <a:pPr marL="0" lvl="0" indent="0" algn="just" rtl="0">
              <a:spcBef>
                <a:spcPts val="1600"/>
              </a:spcBef>
              <a:spcAft>
                <a:spcPts val="0"/>
              </a:spcAft>
              <a:buNone/>
            </a:pPr>
            <a:endParaRPr sz="1400">
              <a:solidFill>
                <a:srgbClr val="222222"/>
              </a:solidFill>
              <a:highlight>
                <a:srgbClr val="FFFFFF"/>
              </a:highlight>
            </a:endParaRPr>
          </a:p>
          <a:p>
            <a:pPr marL="0" lvl="0" indent="0" algn="l" rtl="0">
              <a:spcBef>
                <a:spcPts val="1600"/>
              </a:spcBef>
              <a:spcAft>
                <a:spcPts val="0"/>
              </a:spcAft>
              <a:buNone/>
            </a:pPr>
            <a:endParaRPr sz="1200">
              <a:solidFill>
                <a:srgbClr val="222222"/>
              </a:solidFill>
              <a:highlight>
                <a:srgbClr val="FFFFFF"/>
              </a:highlight>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sz="11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a:spLocks noGrp="1"/>
          </p:cNvSpPr>
          <p:nvPr>
            <p:ph type="body" idx="1"/>
          </p:nvPr>
        </p:nvSpPr>
        <p:spPr>
          <a:xfrm>
            <a:off x="311700" y="421400"/>
            <a:ext cx="8520600" cy="41475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it" sz="1400">
                <a:solidFill>
                  <a:srgbClr val="222222"/>
                </a:solidFill>
                <a:highlight>
                  <a:srgbClr val="FFFFFF"/>
                </a:highlight>
              </a:rPr>
              <a:t>Di quanto si è alzata la temperatura della terra?</a:t>
            </a:r>
            <a:endParaRPr sz="1400">
              <a:solidFill>
                <a:srgbClr val="222222"/>
              </a:solidFill>
              <a:highlight>
                <a:srgbClr val="FFFFFF"/>
              </a:highlight>
            </a:endParaRPr>
          </a:p>
          <a:p>
            <a:pPr marL="0" lvl="0" indent="0" algn="just" rtl="0">
              <a:spcBef>
                <a:spcPts val="1600"/>
              </a:spcBef>
              <a:spcAft>
                <a:spcPts val="0"/>
              </a:spcAft>
              <a:buClr>
                <a:schemeClr val="dk1"/>
              </a:buClr>
              <a:buSzPts val="1100"/>
              <a:buFont typeface="Arial"/>
              <a:buNone/>
            </a:pPr>
            <a:r>
              <a:rPr lang="it" sz="1400">
                <a:solidFill>
                  <a:srgbClr val="222222"/>
                </a:solidFill>
                <a:highlight>
                  <a:srgbClr val="FFFFFF"/>
                </a:highlight>
              </a:rPr>
              <a:t>Secondo i calcoli degli scienziati, </a:t>
            </a:r>
            <a:r>
              <a:rPr lang="it" sz="1400" b="1">
                <a:solidFill>
                  <a:srgbClr val="222222"/>
                </a:solidFill>
                <a:highlight>
                  <a:srgbClr val="FFFFFF"/>
                </a:highlight>
              </a:rPr>
              <a:t>la temperatura media del pianeta si è alzata di circa 1°C negli ultimi 100 anni.</a:t>
            </a:r>
            <a:endParaRPr sz="1400" b="1">
              <a:solidFill>
                <a:srgbClr val="222222"/>
              </a:solidFill>
              <a:highlight>
                <a:srgbClr val="FFFFFF"/>
              </a:highlight>
            </a:endParaRPr>
          </a:p>
          <a:p>
            <a:pPr marL="0" lvl="0" indent="0" algn="just" rtl="0">
              <a:spcBef>
                <a:spcPts val="1600"/>
              </a:spcBef>
              <a:spcAft>
                <a:spcPts val="0"/>
              </a:spcAft>
              <a:buClr>
                <a:schemeClr val="dk1"/>
              </a:buClr>
              <a:buSzPts val="1100"/>
              <a:buFont typeface="Arial"/>
              <a:buNone/>
            </a:pPr>
            <a:r>
              <a:rPr lang="it" sz="1400">
                <a:solidFill>
                  <a:srgbClr val="222222"/>
                </a:solidFill>
                <a:highlight>
                  <a:srgbClr val="FFFFFF"/>
                </a:highlight>
              </a:rPr>
              <a:t>In Italia l’aumento è stato di 2,2 °C.</a:t>
            </a:r>
            <a:endParaRPr sz="1400">
              <a:solidFill>
                <a:srgbClr val="222222"/>
              </a:solidFill>
              <a:highlight>
                <a:srgbClr val="FFFFFF"/>
              </a:highlight>
            </a:endParaRPr>
          </a:p>
          <a:p>
            <a:pPr marL="0" lvl="0" indent="0" algn="just" rtl="0">
              <a:spcBef>
                <a:spcPts val="1600"/>
              </a:spcBef>
              <a:spcAft>
                <a:spcPts val="0"/>
              </a:spcAft>
              <a:buClr>
                <a:schemeClr val="dk1"/>
              </a:buClr>
              <a:buSzPts val="1100"/>
              <a:buFont typeface="Arial"/>
              <a:buNone/>
            </a:pPr>
            <a:r>
              <a:rPr lang="it" sz="1400" b="1">
                <a:solidFill>
                  <a:srgbClr val="222222"/>
                </a:solidFill>
                <a:highlight>
                  <a:srgbClr val="FFFFFF"/>
                </a:highlight>
              </a:rPr>
              <a:t>Possono sembrare variazioni molto piccole ma in realtà causano gravi problemi.</a:t>
            </a:r>
            <a:r>
              <a:rPr lang="it" sz="1400">
                <a:solidFill>
                  <a:srgbClr val="222222"/>
                </a:solidFill>
                <a:highlight>
                  <a:srgbClr val="FFFFFF"/>
                </a:highlight>
              </a:rPr>
              <a:t> L’aumento di pochi gradi della temperatura dell’acqua del mare, per esempio, è una delle cause della maggiore frequenza di eventi estremi come trombe d’aria o piogge violentissime. Se non si farà nulla per modificare la situazione, l’aumento della temperatura media potrebbe superare il limite considerato pericoloso.</a:t>
            </a:r>
            <a:endParaRPr sz="1400">
              <a:solidFill>
                <a:srgbClr val="222222"/>
              </a:solidFill>
              <a:highlight>
                <a:srgbClr val="FFFFFF"/>
              </a:highlight>
            </a:endParaRPr>
          </a:p>
          <a:p>
            <a:pPr marL="0" lvl="0" indent="0" algn="just" rtl="0">
              <a:spcBef>
                <a:spcPts val="1600"/>
              </a:spcBef>
              <a:spcAft>
                <a:spcPts val="0"/>
              </a:spcAft>
              <a:buClr>
                <a:schemeClr val="dk1"/>
              </a:buClr>
              <a:buSzPts val="1100"/>
              <a:buFont typeface="Arial"/>
              <a:buNone/>
            </a:pPr>
            <a:r>
              <a:rPr lang="it" sz="1400">
                <a:solidFill>
                  <a:srgbClr val="222222"/>
                </a:solidFill>
                <a:highlight>
                  <a:srgbClr val="FFFFFF"/>
                </a:highlight>
              </a:rPr>
              <a:t>Potrebbe aumentare di 1,5 °C intorno al 2030 e di 3°C entro la fine di questo secolo.</a:t>
            </a:r>
            <a:endParaRPr sz="1400">
              <a:solidFill>
                <a:srgbClr val="222222"/>
              </a:solidFill>
              <a:highlight>
                <a:srgbClr val="FFFFFF"/>
              </a:highlight>
            </a:endParaRPr>
          </a:p>
          <a:p>
            <a:pPr marL="0" lvl="0" indent="0" algn="just" rtl="0">
              <a:lnSpc>
                <a:spcPct val="150000"/>
              </a:lnSpc>
              <a:spcBef>
                <a:spcPts val="1600"/>
              </a:spcBef>
              <a:spcAft>
                <a:spcPts val="0"/>
              </a:spcAft>
              <a:buClr>
                <a:schemeClr val="dk1"/>
              </a:buClr>
              <a:buSzPts val="1100"/>
              <a:buFont typeface="Arial"/>
              <a:buNone/>
            </a:pPr>
            <a:endParaRPr sz="1400">
              <a:solidFill>
                <a:srgbClr val="222222"/>
              </a:solidFill>
              <a:highlight>
                <a:srgbClr val="FFFFFF"/>
              </a:highlight>
            </a:endParaRPr>
          </a:p>
          <a:p>
            <a:pPr marL="0" lvl="0" indent="0" algn="just" rtl="0">
              <a:spcBef>
                <a:spcPts val="900"/>
              </a:spcBef>
              <a:spcAft>
                <a:spcPts val="0"/>
              </a:spcAft>
              <a:buClr>
                <a:schemeClr val="dk1"/>
              </a:buClr>
              <a:buSzPts val="1100"/>
              <a:buFont typeface="Arial"/>
              <a:buNone/>
            </a:pPr>
            <a:endParaRPr sz="800">
              <a:solidFill>
                <a:schemeClr val="dk1"/>
              </a:solidFill>
            </a:endParaRPr>
          </a:p>
          <a:p>
            <a:pPr marL="0" lvl="0" indent="0" algn="just" rtl="0">
              <a:spcBef>
                <a:spcPts val="0"/>
              </a:spcBef>
              <a:spcAft>
                <a:spcPts val="1600"/>
              </a:spcAft>
              <a:buNone/>
            </a:pP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265500" y="632100"/>
            <a:ext cx="4045200" cy="208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Chi deve occuparsi di questi problemi</a:t>
            </a:r>
            <a:endParaRPr/>
          </a:p>
        </p:txBody>
      </p:sp>
      <p:sp>
        <p:nvSpPr>
          <p:cNvPr id="141" name="Google Shape;141;p27"/>
          <p:cNvSpPr txBox="1">
            <a:spLocks noGrp="1"/>
          </p:cNvSpPr>
          <p:nvPr>
            <p:ph type="body" idx="2"/>
          </p:nvPr>
        </p:nvSpPr>
        <p:spPr>
          <a:xfrm>
            <a:off x="4939500" y="371825"/>
            <a:ext cx="4045200" cy="44619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sz="1600">
              <a:solidFill>
                <a:srgbClr val="222222"/>
              </a:solidFill>
              <a:highlight>
                <a:srgbClr val="EFEFEF"/>
              </a:highlight>
            </a:endParaRPr>
          </a:p>
          <a:p>
            <a:pPr marL="0" lvl="0" indent="0" algn="just" rtl="0">
              <a:spcBef>
                <a:spcPts val="1600"/>
              </a:spcBef>
              <a:spcAft>
                <a:spcPts val="0"/>
              </a:spcAft>
              <a:buNone/>
            </a:pPr>
            <a:endParaRPr sz="1600">
              <a:solidFill>
                <a:srgbClr val="222222"/>
              </a:solidFill>
              <a:highlight>
                <a:srgbClr val="EFEFEF"/>
              </a:highlight>
            </a:endParaRPr>
          </a:p>
          <a:p>
            <a:pPr marL="0" lvl="0" indent="0" algn="ctr" rtl="0">
              <a:spcBef>
                <a:spcPts val="1600"/>
              </a:spcBef>
              <a:spcAft>
                <a:spcPts val="0"/>
              </a:spcAft>
              <a:buNone/>
            </a:pPr>
            <a:r>
              <a:rPr lang="it" sz="1600" b="1">
                <a:solidFill>
                  <a:srgbClr val="222222"/>
                </a:solidFill>
                <a:highlight>
                  <a:srgbClr val="EFEFEF"/>
                </a:highlight>
              </a:rPr>
              <a:t>Il cambiamento climatico coinvolge tutti.</a:t>
            </a:r>
            <a:endParaRPr sz="1600" b="1">
              <a:solidFill>
                <a:srgbClr val="222222"/>
              </a:solidFill>
              <a:highlight>
                <a:srgbClr val="EFEFEF"/>
              </a:highlight>
            </a:endParaRPr>
          </a:p>
          <a:p>
            <a:pPr marL="0" lvl="0" indent="0" algn="just" rtl="0">
              <a:spcBef>
                <a:spcPts val="1600"/>
              </a:spcBef>
              <a:spcAft>
                <a:spcPts val="0"/>
              </a:spcAft>
              <a:buNone/>
            </a:pPr>
            <a:r>
              <a:rPr lang="it" sz="1600">
                <a:solidFill>
                  <a:srgbClr val="222222"/>
                </a:solidFill>
                <a:highlight>
                  <a:srgbClr val="EFEFEF"/>
                </a:highlight>
              </a:rPr>
              <a:t>Le persone che hanno il potere di prendere decisioni a livello nazionale e internazionale devono però accordarsi per stabilire delle regole condivise per ridurre le emissioni dei gas serra, abbandonando i combustibili fossili e scegliendo fonte di energia più sostenibili.</a:t>
            </a:r>
            <a:endParaRPr sz="1600">
              <a:solidFill>
                <a:srgbClr val="222222"/>
              </a:solidFill>
              <a:highlight>
                <a:srgbClr val="EFEFEF"/>
              </a:highlight>
            </a:endParaRPr>
          </a:p>
          <a:p>
            <a:pPr marL="0" lvl="0" indent="0" algn="just" rtl="0">
              <a:spcBef>
                <a:spcPts val="1600"/>
              </a:spcBef>
              <a:spcAft>
                <a:spcPts val="0"/>
              </a:spcAft>
              <a:buNone/>
            </a:pPr>
            <a:r>
              <a:rPr lang="it" sz="1600">
                <a:solidFill>
                  <a:srgbClr val="222222"/>
                </a:solidFill>
                <a:highlight>
                  <a:srgbClr val="EFEFEF"/>
                </a:highlight>
              </a:rPr>
              <a:t>A fornire le informazioni scientifiche sono gli scienziati dell’IPCC, cioè del Gruppo Intergovernativo sul Cambiamento Climatico.</a:t>
            </a:r>
            <a:endParaRPr sz="1600">
              <a:solidFill>
                <a:srgbClr val="222222"/>
              </a:solidFill>
              <a:highlight>
                <a:srgbClr val="EFEFEF"/>
              </a:highlight>
            </a:endParaRPr>
          </a:p>
          <a:p>
            <a:pPr marL="0" lvl="0" indent="0" algn="just" rtl="0">
              <a:lnSpc>
                <a:spcPct val="150000"/>
              </a:lnSpc>
              <a:spcBef>
                <a:spcPts val="1600"/>
              </a:spcBef>
              <a:spcAft>
                <a:spcPts val="0"/>
              </a:spcAft>
              <a:buClr>
                <a:schemeClr val="dk1"/>
              </a:buClr>
              <a:buSzPts val="1100"/>
              <a:buFont typeface="Arial"/>
              <a:buNone/>
            </a:pPr>
            <a:endParaRPr sz="1600">
              <a:solidFill>
                <a:srgbClr val="222222"/>
              </a:solidFill>
              <a:highlight>
                <a:srgbClr val="F3F3F3"/>
              </a:highlight>
            </a:endParaRPr>
          </a:p>
          <a:p>
            <a:pPr marL="0" lvl="0" indent="0" algn="just" rtl="0">
              <a:spcBef>
                <a:spcPts val="900"/>
              </a:spcBef>
              <a:spcAft>
                <a:spcPts val="0"/>
              </a:spcAft>
              <a:buClr>
                <a:schemeClr val="dk1"/>
              </a:buClr>
              <a:buSzPts val="1100"/>
              <a:buFont typeface="Arial"/>
              <a:buNone/>
            </a:pPr>
            <a:endParaRPr sz="1100">
              <a:solidFill>
                <a:schemeClr val="dk1"/>
              </a:solidFill>
              <a:highlight>
                <a:srgbClr val="F3F3F3"/>
              </a:highlight>
            </a:endParaRPr>
          </a:p>
          <a:p>
            <a:pPr marL="0" lvl="0" indent="0" algn="just" rtl="0">
              <a:spcBef>
                <a:spcPts val="0"/>
              </a:spcBef>
              <a:spcAft>
                <a:spcPts val="1600"/>
              </a:spcAft>
              <a:buNone/>
            </a:pPr>
            <a:endParaRPr>
              <a:highlight>
                <a:srgbClr val="F3F3F3"/>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Che cosa sono le Cop</a:t>
            </a:r>
            <a:endParaRPr/>
          </a:p>
        </p:txBody>
      </p:sp>
      <p:sp>
        <p:nvSpPr>
          <p:cNvPr id="147" name="Google Shape;147;p28"/>
          <p:cNvSpPr txBox="1">
            <a:spLocks noGrp="1"/>
          </p:cNvSpPr>
          <p:nvPr>
            <p:ph type="body" idx="2"/>
          </p:nvPr>
        </p:nvSpPr>
        <p:spPr>
          <a:xfrm>
            <a:off x="4939500" y="371825"/>
            <a:ext cx="3984300" cy="4387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sz="1500">
              <a:solidFill>
                <a:srgbClr val="222222"/>
              </a:solidFill>
              <a:highlight>
                <a:srgbClr val="EFEFEF"/>
              </a:highlight>
            </a:endParaRPr>
          </a:p>
          <a:p>
            <a:pPr marL="0" lvl="0" indent="0" algn="just" rtl="0">
              <a:spcBef>
                <a:spcPts val="1600"/>
              </a:spcBef>
              <a:spcAft>
                <a:spcPts val="0"/>
              </a:spcAft>
              <a:buNone/>
            </a:pPr>
            <a:endParaRPr sz="1500">
              <a:solidFill>
                <a:srgbClr val="222222"/>
              </a:solidFill>
              <a:highlight>
                <a:srgbClr val="EFEFEF"/>
              </a:highlight>
            </a:endParaRPr>
          </a:p>
          <a:p>
            <a:pPr marL="0" lvl="0" indent="0" algn="just" rtl="0">
              <a:spcBef>
                <a:spcPts val="1600"/>
              </a:spcBef>
              <a:spcAft>
                <a:spcPts val="0"/>
              </a:spcAft>
              <a:buNone/>
            </a:pPr>
            <a:endParaRPr sz="1500">
              <a:solidFill>
                <a:srgbClr val="222222"/>
              </a:solidFill>
              <a:highlight>
                <a:srgbClr val="EFEFEF"/>
              </a:highlight>
            </a:endParaRPr>
          </a:p>
          <a:p>
            <a:pPr marL="0" lvl="0" indent="0" algn="just" rtl="0">
              <a:spcBef>
                <a:spcPts val="1600"/>
              </a:spcBef>
              <a:spcAft>
                <a:spcPts val="0"/>
              </a:spcAft>
              <a:buNone/>
            </a:pPr>
            <a:r>
              <a:rPr lang="it" sz="1500">
                <a:solidFill>
                  <a:srgbClr val="222222"/>
                </a:solidFill>
                <a:highlight>
                  <a:srgbClr val="EFEFEF"/>
                </a:highlight>
              </a:rPr>
              <a:t>I rappresentanti dei vari paesi discutono del clima durante </a:t>
            </a:r>
            <a:r>
              <a:rPr lang="it" sz="1500" b="1">
                <a:solidFill>
                  <a:srgbClr val="222222"/>
                </a:solidFill>
                <a:highlight>
                  <a:srgbClr val="EFEFEF"/>
                </a:highlight>
              </a:rPr>
              <a:t>le conferenze delle parti</a:t>
            </a:r>
            <a:r>
              <a:rPr lang="it" sz="1500">
                <a:solidFill>
                  <a:srgbClr val="222222"/>
                </a:solidFill>
                <a:highlight>
                  <a:srgbClr val="EFEFEF"/>
                </a:highlight>
              </a:rPr>
              <a:t>, cioè le COP (nazioni, città, regioni e organizzazioni internazionali).</a:t>
            </a:r>
            <a:endParaRPr sz="1500">
              <a:solidFill>
                <a:srgbClr val="222222"/>
              </a:solidFill>
              <a:highlight>
                <a:srgbClr val="EFEFEF"/>
              </a:highlight>
            </a:endParaRPr>
          </a:p>
          <a:p>
            <a:pPr marL="0" lvl="0" indent="0" algn="just" rtl="0">
              <a:spcBef>
                <a:spcPts val="1600"/>
              </a:spcBef>
              <a:spcAft>
                <a:spcPts val="0"/>
              </a:spcAft>
              <a:buNone/>
            </a:pPr>
            <a:r>
              <a:rPr lang="it" sz="1500">
                <a:solidFill>
                  <a:srgbClr val="222222"/>
                </a:solidFill>
                <a:highlight>
                  <a:srgbClr val="EFEFEF"/>
                </a:highlight>
              </a:rPr>
              <a:t>Queste conferenze avvengono nell’ambito dell’ONU, l'organizzazione delle Nazioni Unite, in particolare all’interno del settore che si occupa dei cambiamenti climatici.</a:t>
            </a:r>
            <a:endParaRPr sz="1500">
              <a:solidFill>
                <a:srgbClr val="222222"/>
              </a:solidFill>
              <a:highlight>
                <a:srgbClr val="EFEFEF"/>
              </a:highlight>
            </a:endParaRPr>
          </a:p>
          <a:p>
            <a:pPr marL="0" lvl="0" indent="0" algn="just" rtl="0">
              <a:spcBef>
                <a:spcPts val="1600"/>
              </a:spcBef>
              <a:spcAft>
                <a:spcPts val="0"/>
              </a:spcAft>
              <a:buNone/>
            </a:pPr>
            <a:r>
              <a:rPr lang="it" sz="1500">
                <a:solidFill>
                  <a:srgbClr val="222222"/>
                </a:solidFill>
                <a:highlight>
                  <a:srgbClr val="EFEFEF"/>
                </a:highlight>
              </a:rPr>
              <a:t>Tra le COP del XX secolo è famosa quella del 1997, in Giappone, perché ha portato un importante accordo per cercare di limitare le emissioni responsabili del riscaldamento globale, il protocollo di Kyoto.</a:t>
            </a:r>
            <a:endParaRPr sz="1500">
              <a:solidFill>
                <a:srgbClr val="222222"/>
              </a:solidFill>
              <a:highlight>
                <a:srgbClr val="EFEFEF"/>
              </a:highlight>
            </a:endParaRPr>
          </a:p>
          <a:p>
            <a:pPr marL="0" lvl="0" indent="0" algn="just" rtl="0">
              <a:spcBef>
                <a:spcPts val="1600"/>
              </a:spcBef>
              <a:spcAft>
                <a:spcPts val="0"/>
              </a:spcAft>
              <a:buClr>
                <a:schemeClr val="dk1"/>
              </a:buClr>
              <a:buSzPts val="1100"/>
              <a:buFont typeface="Arial"/>
              <a:buNone/>
            </a:pPr>
            <a:endParaRPr sz="1400">
              <a:solidFill>
                <a:schemeClr val="dk1"/>
              </a:solidFill>
              <a:highlight>
                <a:srgbClr val="EFEFEF"/>
              </a:highlight>
            </a:endParaRPr>
          </a:p>
          <a:p>
            <a:pPr marL="0" lvl="0" indent="0" algn="l" rtl="0">
              <a:spcBef>
                <a:spcPts val="1600"/>
              </a:spcBef>
              <a:spcAft>
                <a:spcPts val="0"/>
              </a:spcAft>
              <a:buClr>
                <a:schemeClr val="dk1"/>
              </a:buClr>
              <a:buSzPts val="1100"/>
              <a:buFont typeface="Arial"/>
              <a:buNone/>
            </a:pPr>
            <a:endParaRPr sz="1200">
              <a:solidFill>
                <a:srgbClr val="222222"/>
              </a:solidFill>
              <a:highlight>
                <a:srgbClr val="FFFFFF"/>
              </a:highlight>
              <a:latin typeface="Roboto"/>
              <a:ea typeface="Roboto"/>
              <a:cs typeface="Roboto"/>
              <a:sym typeface="Roboto"/>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9"/>
          <p:cNvSpPr txBox="1">
            <a:spLocks noGrp="1"/>
          </p:cNvSpPr>
          <p:nvPr>
            <p:ph type="title"/>
          </p:nvPr>
        </p:nvSpPr>
        <p:spPr>
          <a:xfrm>
            <a:off x="315075" y="1313750"/>
            <a:ext cx="4045200" cy="2070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Che cos’è l’accordo di Parigi</a:t>
            </a:r>
            <a:endParaRPr/>
          </a:p>
        </p:txBody>
      </p:sp>
      <p:sp>
        <p:nvSpPr>
          <p:cNvPr id="153" name="Google Shape;153;p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just" rtl="0">
              <a:lnSpc>
                <a:spcPct val="150000"/>
              </a:lnSpc>
              <a:spcBef>
                <a:spcPts val="900"/>
              </a:spcBef>
              <a:spcAft>
                <a:spcPts val="0"/>
              </a:spcAft>
              <a:buNone/>
            </a:pPr>
            <a:endParaRPr sz="1500">
              <a:solidFill>
                <a:srgbClr val="222222"/>
              </a:solidFill>
              <a:highlight>
                <a:srgbClr val="EFEFEF"/>
              </a:highlight>
            </a:endParaRPr>
          </a:p>
          <a:p>
            <a:pPr marL="0" lvl="0" indent="0" algn="just" rtl="0">
              <a:lnSpc>
                <a:spcPct val="150000"/>
              </a:lnSpc>
              <a:spcBef>
                <a:spcPts val="900"/>
              </a:spcBef>
              <a:spcAft>
                <a:spcPts val="0"/>
              </a:spcAft>
              <a:buNone/>
            </a:pPr>
            <a:r>
              <a:rPr lang="it" sz="1500">
                <a:solidFill>
                  <a:srgbClr val="222222"/>
                </a:solidFill>
                <a:highlight>
                  <a:srgbClr val="EFEFEF"/>
                </a:highlight>
              </a:rPr>
              <a:t>Durante la COP21 che si è tenuta in Francia nel 2015, con l’accordo di Parigi è stato definito per la prima volta un piano d’azione globale per la riduzione delle emissioni, con l’intento di tenere l’aumento della temperatura media globale entro 1,5 °C. </a:t>
            </a:r>
            <a:endParaRPr sz="1500">
              <a:solidFill>
                <a:srgbClr val="222222"/>
              </a:solidFill>
              <a:highlight>
                <a:srgbClr val="EFEFEF"/>
              </a:highlight>
            </a:endParaRPr>
          </a:p>
          <a:p>
            <a:pPr marL="0" lvl="0" indent="0" algn="just" rtl="0">
              <a:lnSpc>
                <a:spcPct val="150000"/>
              </a:lnSpc>
              <a:spcBef>
                <a:spcPts val="900"/>
              </a:spcBef>
              <a:spcAft>
                <a:spcPts val="0"/>
              </a:spcAft>
              <a:buClr>
                <a:schemeClr val="dk1"/>
              </a:buClr>
              <a:buSzPts val="1100"/>
              <a:buFont typeface="Arial"/>
              <a:buNone/>
            </a:pPr>
            <a:r>
              <a:rPr lang="it" sz="1500">
                <a:solidFill>
                  <a:srgbClr val="222222"/>
                </a:solidFill>
                <a:highlight>
                  <a:srgbClr val="EFEFEF"/>
                </a:highlight>
              </a:rPr>
              <a:t>Secondo i calcoli per raggiungere questo obiettivo le emissioni devono essere almeno dimezzate entro il 2030.</a:t>
            </a:r>
            <a:endParaRPr sz="1500">
              <a:solidFill>
                <a:srgbClr val="222222"/>
              </a:solidFill>
              <a:highlight>
                <a:srgbClr val="EFEFEF"/>
              </a:highlight>
            </a:endParaRPr>
          </a:p>
          <a:p>
            <a:pPr marL="0" lvl="0" indent="0" algn="just" rtl="0">
              <a:spcBef>
                <a:spcPts val="900"/>
              </a:spcBef>
              <a:spcAft>
                <a:spcPts val="1600"/>
              </a:spcAft>
              <a:buNone/>
            </a:pPr>
            <a:endParaRPr sz="2100">
              <a:highlight>
                <a:srgbClr val="EFEFE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Che cos’è l’agenda 2030?</a:t>
            </a:r>
            <a:endParaRPr/>
          </a:p>
        </p:txBody>
      </p:sp>
      <p:sp>
        <p:nvSpPr>
          <p:cNvPr id="159" name="Google Shape;159;p30"/>
          <p:cNvSpPr txBox="1">
            <a:spLocks noGrp="1"/>
          </p:cNvSpPr>
          <p:nvPr>
            <p:ph type="body" idx="2"/>
          </p:nvPr>
        </p:nvSpPr>
        <p:spPr>
          <a:xfrm>
            <a:off x="4889925" y="724200"/>
            <a:ext cx="3837000" cy="36951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sz="1500">
              <a:solidFill>
                <a:srgbClr val="222222"/>
              </a:solidFill>
              <a:highlight>
                <a:srgbClr val="FFFFFF"/>
              </a:highlight>
            </a:endParaRPr>
          </a:p>
          <a:p>
            <a:pPr marL="0" lvl="0" indent="0" algn="just" rtl="0">
              <a:spcBef>
                <a:spcPts val="1600"/>
              </a:spcBef>
              <a:spcAft>
                <a:spcPts val="0"/>
              </a:spcAft>
              <a:buNone/>
            </a:pPr>
            <a:endParaRPr sz="1500">
              <a:solidFill>
                <a:srgbClr val="222222"/>
              </a:solidFill>
              <a:highlight>
                <a:srgbClr val="FFFFFF"/>
              </a:highlight>
            </a:endParaRPr>
          </a:p>
          <a:p>
            <a:pPr marL="0" lvl="0" indent="0" algn="just" rtl="0">
              <a:spcBef>
                <a:spcPts val="1600"/>
              </a:spcBef>
              <a:spcAft>
                <a:spcPts val="0"/>
              </a:spcAft>
              <a:buNone/>
            </a:pPr>
            <a:endParaRPr sz="1500">
              <a:solidFill>
                <a:srgbClr val="222222"/>
              </a:solidFill>
              <a:highlight>
                <a:srgbClr val="FFFFFF"/>
              </a:highlight>
            </a:endParaRPr>
          </a:p>
          <a:p>
            <a:pPr marL="0" lvl="0" indent="0" algn="just" rtl="0">
              <a:spcBef>
                <a:spcPts val="1600"/>
              </a:spcBef>
              <a:spcAft>
                <a:spcPts val="0"/>
              </a:spcAft>
              <a:buNone/>
            </a:pPr>
            <a:r>
              <a:rPr lang="it" sz="1500">
                <a:solidFill>
                  <a:srgbClr val="222222"/>
                </a:solidFill>
                <a:highlight>
                  <a:srgbClr val="EFEFEF"/>
                </a:highlight>
              </a:rPr>
              <a:t>L’agenda 2030 per lo sviluppo sostenibile è un programma sottoscritto nel 2015 dai governi dei 193 paesi che fanno parte delle Nazioni Unite.</a:t>
            </a:r>
            <a:endParaRPr sz="1500">
              <a:solidFill>
                <a:srgbClr val="222222"/>
              </a:solidFill>
              <a:highlight>
                <a:srgbClr val="EFEFEF"/>
              </a:highlight>
            </a:endParaRPr>
          </a:p>
          <a:p>
            <a:pPr marL="0" lvl="0" indent="0" algn="just" rtl="0">
              <a:spcBef>
                <a:spcPts val="1600"/>
              </a:spcBef>
              <a:spcAft>
                <a:spcPts val="0"/>
              </a:spcAft>
              <a:buNone/>
            </a:pPr>
            <a:r>
              <a:rPr lang="it" sz="1500">
                <a:solidFill>
                  <a:srgbClr val="222222"/>
                </a:solidFill>
                <a:highlight>
                  <a:srgbClr val="EFEFEF"/>
                </a:highlight>
              </a:rPr>
              <a:t>Il programma prende il nome dalla data entro cui i governi si sono impegnati a raggiungere i 17 obiettivi per lo sviluppo sostenibile che riguardano tutti i principali problemi globali, dalla lotta alla povertà all’impegno per fermare il cambiamento climatico.</a:t>
            </a:r>
            <a:endParaRPr sz="1500">
              <a:solidFill>
                <a:srgbClr val="222222"/>
              </a:solidFill>
              <a:highlight>
                <a:srgbClr val="EFEFEF"/>
              </a:highlight>
            </a:endParaRPr>
          </a:p>
          <a:p>
            <a:pPr marL="0" lvl="0" indent="0" algn="just" rtl="0">
              <a:lnSpc>
                <a:spcPct val="150000"/>
              </a:lnSpc>
              <a:spcBef>
                <a:spcPts val="1600"/>
              </a:spcBef>
              <a:spcAft>
                <a:spcPts val="0"/>
              </a:spcAft>
              <a:buClr>
                <a:schemeClr val="dk1"/>
              </a:buClr>
              <a:buSzPts val="1100"/>
              <a:buFont typeface="Arial"/>
              <a:buNone/>
            </a:pPr>
            <a:endParaRPr sz="1500">
              <a:solidFill>
                <a:srgbClr val="222222"/>
              </a:solidFill>
              <a:highlight>
                <a:srgbClr val="FFFFFF"/>
              </a:highlight>
            </a:endParaRPr>
          </a:p>
          <a:p>
            <a:pPr marL="0" lvl="0" indent="0" algn="just" rtl="0">
              <a:spcBef>
                <a:spcPts val="900"/>
              </a:spcBef>
              <a:spcAft>
                <a:spcPts val="0"/>
              </a:spcAft>
              <a:buClr>
                <a:schemeClr val="dk1"/>
              </a:buClr>
              <a:buSzPts val="1100"/>
              <a:buFont typeface="Arial"/>
              <a:buNone/>
            </a:pPr>
            <a:endParaRPr sz="1400">
              <a:solidFill>
                <a:schemeClr val="dk1"/>
              </a:solidFill>
            </a:endParaRPr>
          </a:p>
          <a:p>
            <a:pPr marL="0" lvl="0" indent="0" algn="just" rtl="0">
              <a:spcBef>
                <a:spcPts val="0"/>
              </a:spcBef>
              <a:spcAft>
                <a:spcPts val="1600"/>
              </a:spcAft>
              <a:buNone/>
            </a:pPr>
            <a:endParaRPr sz="2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PER  STUDIARE</a:t>
            </a:r>
            <a:endParaRPr/>
          </a:p>
        </p:txBody>
      </p:sp>
      <p:sp>
        <p:nvSpPr>
          <p:cNvPr id="165" name="Google Shape;165;p31"/>
          <p:cNvSpPr txBox="1">
            <a:spLocks noGrp="1"/>
          </p:cNvSpPr>
          <p:nvPr>
            <p:ph type="body" idx="1"/>
          </p:nvPr>
        </p:nvSpPr>
        <p:spPr>
          <a:xfrm>
            <a:off x="311700" y="1152475"/>
            <a:ext cx="8520600" cy="374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Chi è Greta Thunberg?</a:t>
            </a:r>
            <a:endParaRPr/>
          </a:p>
          <a:p>
            <a:pPr marL="0" lvl="0" indent="0" algn="l" rtl="0">
              <a:spcBef>
                <a:spcPts val="1600"/>
              </a:spcBef>
              <a:spcAft>
                <a:spcPts val="0"/>
              </a:spcAft>
              <a:buNone/>
            </a:pPr>
            <a:r>
              <a:rPr lang="it"/>
              <a:t>Come scopre la gravità della situazione del nostro pianeta?</a:t>
            </a:r>
            <a:endParaRPr/>
          </a:p>
          <a:p>
            <a:pPr marL="0" lvl="0" indent="0" algn="l" rtl="0">
              <a:spcBef>
                <a:spcPts val="1600"/>
              </a:spcBef>
              <a:spcAft>
                <a:spcPts val="0"/>
              </a:spcAft>
              <a:buNone/>
            </a:pPr>
            <a:r>
              <a:rPr lang="it"/>
              <a:t>Quando è iniziata la sua protesta?</a:t>
            </a:r>
            <a:endParaRPr/>
          </a:p>
          <a:p>
            <a:pPr marL="0" lvl="0" indent="0" algn="l" rtl="0">
              <a:spcBef>
                <a:spcPts val="1600"/>
              </a:spcBef>
              <a:spcAft>
                <a:spcPts val="0"/>
              </a:spcAft>
              <a:buNone/>
            </a:pPr>
            <a:r>
              <a:rPr lang="it"/>
              <a:t>Che cosa sarebbe necessario fare per ridurre le emissioni di anidride carbonica?</a:t>
            </a:r>
            <a:endParaRPr/>
          </a:p>
          <a:p>
            <a:pPr marL="0" lvl="0" indent="0" algn="l" rtl="0">
              <a:spcBef>
                <a:spcPts val="1600"/>
              </a:spcBef>
              <a:spcAft>
                <a:spcPts val="0"/>
              </a:spcAft>
              <a:buNone/>
            </a:pPr>
            <a:r>
              <a:rPr lang="it"/>
              <a:t>Che cosa sono i Fridays for future? </a:t>
            </a:r>
            <a:endParaRPr/>
          </a:p>
          <a:p>
            <a:pPr marL="0" lvl="0" indent="0" algn="l" rtl="0">
              <a:spcBef>
                <a:spcPts val="1600"/>
              </a:spcBef>
              <a:spcAft>
                <a:spcPts val="0"/>
              </a:spcAft>
              <a:buNone/>
            </a:pPr>
            <a:r>
              <a:rPr lang="it"/>
              <a:t>Che cos’è il clima?</a:t>
            </a:r>
            <a:endParaRPr/>
          </a:p>
          <a:p>
            <a:pPr marL="0" lvl="0" indent="0" algn="l" rtl="0">
              <a:spcBef>
                <a:spcPts val="1600"/>
              </a:spcBef>
              <a:spcAft>
                <a:spcPts val="0"/>
              </a:spcAft>
              <a:buNone/>
            </a:pPr>
            <a:r>
              <a:rPr lang="it"/>
              <a:t>Perchè  adesso il clima sta cambiando?</a:t>
            </a:r>
            <a:endParaRPr/>
          </a:p>
          <a:p>
            <a:pPr marL="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79575" y="4399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CHI E’?</a:t>
            </a:r>
            <a:endParaRPr/>
          </a:p>
        </p:txBody>
      </p:sp>
      <p:sp>
        <p:nvSpPr>
          <p:cNvPr id="60" name="Google Shape;60;p1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just" rtl="0">
              <a:spcBef>
                <a:spcPts val="1200"/>
              </a:spcBef>
              <a:spcAft>
                <a:spcPts val="0"/>
              </a:spcAft>
              <a:buClr>
                <a:schemeClr val="dk1"/>
              </a:buClr>
              <a:buSzPts val="1100"/>
              <a:buFont typeface="Arial"/>
              <a:buNone/>
            </a:pPr>
            <a:r>
              <a:rPr lang="it"/>
              <a:t>Greta Thunberg è nata in Svezia, il 3 gennaio del 2003.</a:t>
            </a:r>
            <a:endParaRPr/>
          </a:p>
          <a:p>
            <a:pPr marL="0" lvl="0" indent="0" algn="just" rtl="0">
              <a:spcBef>
                <a:spcPts val="1200"/>
              </a:spcBef>
              <a:spcAft>
                <a:spcPts val="0"/>
              </a:spcAft>
              <a:buClr>
                <a:schemeClr val="dk1"/>
              </a:buClr>
              <a:buSzPts val="1100"/>
              <a:buFont typeface="Arial"/>
              <a:buNone/>
            </a:pPr>
            <a:r>
              <a:rPr lang="it"/>
              <a:t>E' diventata famosa per le sue manifestazioni a Stoccolma, tenute davanti al Parlamento svedese per protestare contro il riscaldamento globale.</a:t>
            </a:r>
            <a:endParaRPr/>
          </a:p>
          <a:p>
            <a:pPr marL="0" lvl="0" indent="0" algn="just" rtl="0">
              <a:spcBef>
                <a:spcPts val="1200"/>
              </a:spcBef>
              <a:spcAft>
                <a:spcPts val="1600"/>
              </a:spcAft>
              <a:buNone/>
            </a:pPr>
            <a:endParaRPr/>
          </a:p>
        </p:txBody>
      </p:sp>
      <p:pic>
        <p:nvPicPr>
          <p:cNvPr id="61" name="Google Shape;61;p14"/>
          <p:cNvPicPr preferRelativeResize="0"/>
          <p:nvPr/>
        </p:nvPicPr>
        <p:blipFill>
          <a:blip r:embed="rId3">
            <a:alphaModFix/>
          </a:blip>
          <a:stretch>
            <a:fillRect/>
          </a:stretch>
        </p:blipFill>
        <p:spPr>
          <a:xfrm>
            <a:off x="975900" y="1922275"/>
            <a:ext cx="2252559" cy="212322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2"/>
          <p:cNvSpPr txBox="1">
            <a:spLocks noGrp="1"/>
          </p:cNvSpPr>
          <p:nvPr>
            <p:ph type="body" idx="1"/>
          </p:nvPr>
        </p:nvSpPr>
        <p:spPr>
          <a:xfrm>
            <a:off x="311700" y="433800"/>
            <a:ext cx="8520600" cy="41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Che cos’è l’effetto serra? </a:t>
            </a:r>
            <a:endParaRPr/>
          </a:p>
          <a:p>
            <a:pPr marL="0" lvl="0" indent="0" algn="l" rtl="0">
              <a:spcBef>
                <a:spcPts val="1600"/>
              </a:spcBef>
              <a:spcAft>
                <a:spcPts val="0"/>
              </a:spcAft>
              <a:buNone/>
            </a:pPr>
            <a:r>
              <a:rPr lang="it"/>
              <a:t>Che cosa si intende per riscaldamento globale?</a:t>
            </a:r>
            <a:endParaRPr/>
          </a:p>
          <a:p>
            <a:pPr marL="0" lvl="0" indent="0" algn="l" rtl="0">
              <a:spcBef>
                <a:spcPts val="1600"/>
              </a:spcBef>
              <a:spcAft>
                <a:spcPts val="0"/>
              </a:spcAft>
              <a:buNone/>
            </a:pPr>
            <a:r>
              <a:rPr lang="it"/>
              <a:t>Chi deve occuparsi del cambiamento climatico?</a:t>
            </a:r>
            <a:endParaRPr/>
          </a:p>
          <a:p>
            <a:pPr marL="0" lvl="0" indent="0" algn="l" rtl="0">
              <a:spcBef>
                <a:spcPts val="1600"/>
              </a:spcBef>
              <a:spcAft>
                <a:spcPts val="0"/>
              </a:spcAft>
              <a:buNone/>
            </a:pPr>
            <a:r>
              <a:rPr lang="it"/>
              <a:t>Che cosa sono le COP?</a:t>
            </a:r>
            <a:endParaRPr/>
          </a:p>
          <a:p>
            <a:pPr marL="0" lvl="0" indent="0" algn="l" rtl="0">
              <a:spcBef>
                <a:spcPts val="1600"/>
              </a:spcBef>
              <a:spcAft>
                <a:spcPts val="0"/>
              </a:spcAft>
              <a:buNone/>
            </a:pPr>
            <a:r>
              <a:rPr lang="it"/>
              <a:t>Che cos’è l’accordo di Parigi?</a:t>
            </a:r>
            <a:endParaRPr/>
          </a:p>
          <a:p>
            <a:pPr marL="0" lvl="0" indent="0" algn="l" rtl="0">
              <a:spcBef>
                <a:spcPts val="1600"/>
              </a:spcBef>
              <a:spcAft>
                <a:spcPts val="1600"/>
              </a:spcAft>
              <a:buClr>
                <a:schemeClr val="dk1"/>
              </a:buClr>
              <a:buSzPts val="1100"/>
              <a:buFont typeface="Arial"/>
              <a:buNone/>
            </a:pPr>
            <a:r>
              <a:rPr lang="it"/>
              <a:t>Che cos’è l’agenda 2030?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3"/>
          <p:cNvSpPr txBox="1">
            <a:spLocks noGrp="1"/>
          </p:cNvSpPr>
          <p:nvPr>
            <p:ph type="body" idx="1"/>
          </p:nvPr>
        </p:nvSpPr>
        <p:spPr>
          <a:xfrm>
            <a:off x="311700" y="421400"/>
            <a:ext cx="8520600" cy="459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Chi è Greta Thunberg? </a:t>
            </a:r>
            <a:r>
              <a:rPr lang="it" sz="1100"/>
              <a:t> </a:t>
            </a:r>
            <a:r>
              <a:rPr lang="it" sz="1400"/>
              <a:t>Una ragazza svedese nata nel 2003 divenuta famosa per la sua protesta contro il riscaldamento globale</a:t>
            </a:r>
            <a:endParaRPr sz="1400"/>
          </a:p>
          <a:p>
            <a:pPr marL="0" lvl="0" indent="0" algn="just" rtl="0">
              <a:spcBef>
                <a:spcPts val="1600"/>
              </a:spcBef>
              <a:spcAft>
                <a:spcPts val="0"/>
              </a:spcAft>
              <a:buNone/>
            </a:pPr>
            <a:r>
              <a:rPr lang="it"/>
              <a:t>Come scopre la gravità della situazione del nostro pianeta? </a:t>
            </a:r>
            <a:r>
              <a:rPr lang="it" sz="1400"/>
              <a:t>A scuola viene informata dei problemi causati dall’inquinamento e dalle emissioni di CO2 - E’ delusa dai governi di tutto il mondo perché gli accordi internazionali sul clima non vengono rispettati</a:t>
            </a:r>
            <a:endParaRPr sz="1400"/>
          </a:p>
          <a:p>
            <a:pPr marL="0" lvl="0" indent="0" algn="just" rtl="0">
              <a:spcBef>
                <a:spcPts val="1600"/>
              </a:spcBef>
              <a:spcAft>
                <a:spcPts val="0"/>
              </a:spcAft>
              <a:buNone/>
            </a:pPr>
            <a:r>
              <a:rPr lang="it"/>
              <a:t>Quando è iniziata la sua protesta? </a:t>
            </a:r>
            <a:r>
              <a:rPr lang="it" sz="1400"/>
              <a:t>Tutto è iniziato in agosto del 2018. In Svezia si è verificata un’estate torrida. Greta decide di preparare un cartello con scritto “Sciopero scolastico per il clima” e di recarsi  davanti al Parlamento di Stoccolma.  </a:t>
            </a:r>
            <a:endParaRPr sz="1400"/>
          </a:p>
          <a:p>
            <a:pPr marL="0" lvl="0" indent="0" algn="l" rtl="0">
              <a:spcBef>
                <a:spcPts val="1600"/>
              </a:spcBef>
              <a:spcAft>
                <a:spcPts val="0"/>
              </a:spcAft>
              <a:buNone/>
            </a:pPr>
            <a:r>
              <a:rPr lang="it"/>
              <a:t>Che cosa sarebbe necess</a:t>
            </a:r>
            <a:r>
              <a:rPr lang="it">
                <a:highlight>
                  <a:srgbClr val="FFFFFF"/>
                </a:highlight>
              </a:rPr>
              <a:t>ario fare per ridurre le emissioni di anidride carbonica? </a:t>
            </a:r>
            <a:r>
              <a:rPr lang="it" sz="1400">
                <a:highlight>
                  <a:srgbClr val="FFFFFF"/>
                </a:highlight>
              </a:rPr>
              <a:t>Abbandonare i combustibili fossili </a:t>
            </a:r>
            <a:r>
              <a:rPr lang="it" sz="1400">
                <a:solidFill>
                  <a:srgbClr val="666666"/>
                </a:solidFill>
                <a:highlight>
                  <a:srgbClr val="FFFFFF"/>
                </a:highlight>
              </a:rPr>
              <a:t>(= petrolio e altri idrocarburi naturali; carbone in tutte le sue forme ad esempio torba e antracite; gas naturale) </a:t>
            </a:r>
            <a:r>
              <a:rPr lang="it" sz="1400">
                <a:solidFill>
                  <a:srgbClr val="999999"/>
                </a:solidFill>
                <a:highlight>
                  <a:srgbClr val="FFFFFF"/>
                </a:highlight>
              </a:rPr>
              <a:t> </a:t>
            </a:r>
            <a:r>
              <a:rPr lang="it" sz="1400"/>
              <a:t>e  le pratiche ecologicamente non sostenibili</a:t>
            </a:r>
            <a:endParaRPr sz="1400"/>
          </a:p>
          <a:p>
            <a:pPr marL="0" lvl="0" indent="0" algn="l" rtl="0">
              <a:spcBef>
                <a:spcPts val="1600"/>
              </a:spcBef>
              <a:spcAft>
                <a:spcPts val="0"/>
              </a:spcAft>
              <a:buNone/>
            </a:pPr>
            <a:r>
              <a:rPr lang="it"/>
              <a:t>Che cosa sono i Fridays for future? </a:t>
            </a:r>
            <a:r>
              <a:rPr lang="it" sz="1400"/>
              <a:t>Sono venerdì di protesta che si diffondono in tutto il mondo</a:t>
            </a:r>
            <a:endParaRPr sz="1400"/>
          </a:p>
          <a:p>
            <a:pPr marL="0" lvl="0" indent="0" algn="just" rtl="0">
              <a:spcBef>
                <a:spcPts val="1600"/>
              </a:spcBef>
              <a:spcAft>
                <a:spcPts val="0"/>
              </a:spcAft>
              <a:buNone/>
            </a:pPr>
            <a:endParaRPr sz="1400"/>
          </a:p>
          <a:p>
            <a:pPr marL="0" lvl="0" indent="0" algn="l" rtl="0">
              <a:spcBef>
                <a:spcPts val="1600"/>
              </a:spcBef>
              <a:spcAft>
                <a:spcPts val="1600"/>
              </a:spcAft>
              <a:buNone/>
            </a:pPr>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a:spLocks noGrp="1"/>
          </p:cNvSpPr>
          <p:nvPr>
            <p:ph type="body" idx="1"/>
          </p:nvPr>
        </p:nvSpPr>
        <p:spPr>
          <a:xfrm>
            <a:off x="311700" y="446175"/>
            <a:ext cx="8520600" cy="447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a:t>Che cos’è il clima? </a:t>
            </a:r>
            <a:r>
              <a:rPr lang="it" sz="1400"/>
              <a:t>E’ l’insieme  delle condizioni atmosferiche  registrate in una certa regione in un tempo molto lungo. Cosa si registra? temperatura, precipitazioni, umidità, vento.</a:t>
            </a:r>
            <a:endParaRPr sz="1400"/>
          </a:p>
          <a:p>
            <a:pPr marL="0" lvl="0" indent="0" algn="l" rtl="0">
              <a:spcBef>
                <a:spcPts val="1600"/>
              </a:spcBef>
              <a:spcAft>
                <a:spcPts val="0"/>
              </a:spcAft>
              <a:buNone/>
            </a:pPr>
            <a:r>
              <a:rPr lang="it"/>
              <a:t>Perchè  adesso il clima sta cambiando? </a:t>
            </a:r>
            <a:r>
              <a:rPr lang="it" sz="1400"/>
              <a:t>Il cambiamento climatico </a:t>
            </a:r>
            <a:r>
              <a:rPr lang="it" sz="1400" u="sng"/>
              <a:t>non ha</a:t>
            </a:r>
            <a:r>
              <a:rPr lang="it" sz="1400"/>
              <a:t>  cause naturali</a:t>
            </a:r>
            <a:endParaRPr sz="1400"/>
          </a:p>
          <a:p>
            <a:pPr marL="0" lvl="0" indent="0" algn="l" rtl="0">
              <a:spcBef>
                <a:spcPts val="1600"/>
              </a:spcBef>
              <a:spcAft>
                <a:spcPts val="0"/>
              </a:spcAft>
              <a:buNone/>
            </a:pPr>
            <a:r>
              <a:rPr lang="it"/>
              <a:t>Che cos’è l’effetto serra?  </a:t>
            </a:r>
            <a:r>
              <a:rPr lang="it" sz="1400">
                <a:solidFill>
                  <a:srgbClr val="222222"/>
                </a:solidFill>
              </a:rPr>
              <a:t>Nel nostro pianeta alcuni gas presenti nell’atmosfera (cioè l’involucro che circonda la terra) bloccano il calore. Tra questi gas serra il diossido di carbonio: CO2</a:t>
            </a:r>
            <a:endParaRPr sz="1400"/>
          </a:p>
          <a:p>
            <a:pPr marL="0" lvl="0" indent="0" algn="just" rtl="0">
              <a:spcBef>
                <a:spcPts val="1600"/>
              </a:spcBef>
              <a:spcAft>
                <a:spcPts val="0"/>
              </a:spcAft>
              <a:buNone/>
            </a:pPr>
            <a:r>
              <a:rPr lang="it"/>
              <a:t>Che cosa si intende per riscaldamento globale? </a:t>
            </a:r>
            <a:r>
              <a:rPr lang="it" sz="1400">
                <a:solidFill>
                  <a:srgbClr val="222222"/>
                </a:solidFill>
                <a:highlight>
                  <a:schemeClr val="lt1"/>
                </a:highlight>
              </a:rPr>
              <a:t>Con le nostre attività (industria, riscaldamento, trasporti ecc.) abbiamo </a:t>
            </a:r>
            <a:r>
              <a:rPr lang="it" sz="1400" b="1">
                <a:solidFill>
                  <a:srgbClr val="222222"/>
                </a:solidFill>
                <a:highlight>
                  <a:schemeClr val="lt1"/>
                </a:highlight>
              </a:rPr>
              <a:t>immesso</a:t>
            </a:r>
            <a:r>
              <a:rPr lang="it" sz="1400">
                <a:solidFill>
                  <a:srgbClr val="222222"/>
                </a:solidFill>
                <a:highlight>
                  <a:schemeClr val="lt1"/>
                </a:highlight>
              </a:rPr>
              <a:t> (e continuiamo a riversare) </a:t>
            </a:r>
            <a:r>
              <a:rPr lang="it" sz="1400" b="1">
                <a:solidFill>
                  <a:srgbClr val="222222"/>
                </a:solidFill>
                <a:highlight>
                  <a:schemeClr val="lt1"/>
                </a:highlight>
              </a:rPr>
              <a:t>nell'atmosfera una grandissima quantità dei cosiddetti gas serra</a:t>
            </a:r>
            <a:r>
              <a:rPr lang="it" sz="1400">
                <a:solidFill>
                  <a:srgbClr val="222222"/>
                </a:solidFill>
                <a:highlight>
                  <a:schemeClr val="lt1"/>
                </a:highlight>
              </a:rPr>
              <a:t>, che hanno fatto aumentare l’effetto di riscaldamento naturale. Quindi l</a:t>
            </a:r>
            <a:r>
              <a:rPr lang="it" sz="1400" u="sng">
                <a:solidFill>
                  <a:srgbClr val="222222"/>
                </a:solidFill>
                <a:highlight>
                  <a:schemeClr val="lt1"/>
                </a:highlight>
              </a:rPr>
              <a:t>a temperatura media aumenta e le condizioni di vita in ogni parte della terra, dai Poli alle foreste tropicali, delle montagne ai mari, non sono più in equilibrio.</a:t>
            </a:r>
            <a:endParaRPr sz="1400" u="sng">
              <a:solidFill>
                <a:srgbClr val="222222"/>
              </a:solidFill>
              <a:highlight>
                <a:schemeClr val="lt1"/>
              </a:highlight>
            </a:endParaRPr>
          </a:p>
          <a:p>
            <a:pPr marL="0" lvl="0" indent="0" algn="l" rtl="0">
              <a:spcBef>
                <a:spcPts val="1600"/>
              </a:spcBef>
              <a:spcAft>
                <a:spcPts val="0"/>
              </a:spcAft>
              <a:buNone/>
            </a:pPr>
            <a:r>
              <a:rPr lang="it"/>
              <a:t>Chi deve occuparsi del cambiamento climatico? </a:t>
            </a:r>
            <a:r>
              <a:rPr lang="it" sz="1400"/>
              <a:t> Tutti. Però le persone che hanno il potere di prendere decisioni  devono metteri d’accordo per stabilire delle regole condivise per ridurre i gas serra</a:t>
            </a:r>
            <a:endParaRPr sz="1400" u="sng">
              <a:solidFill>
                <a:srgbClr val="222222"/>
              </a:solidFill>
              <a:highlight>
                <a:schemeClr val="lt1"/>
              </a:highlight>
            </a:endParaRPr>
          </a:p>
          <a:p>
            <a:pPr marL="0" lvl="0" indent="0" algn="just" rtl="0">
              <a:spcBef>
                <a:spcPts val="1600"/>
              </a:spcBef>
              <a:spcAft>
                <a:spcPts val="0"/>
              </a:spcAft>
              <a:buNone/>
            </a:pPr>
            <a:endParaRPr sz="1400">
              <a:solidFill>
                <a:srgbClr val="222222"/>
              </a:solidFill>
              <a:highlight>
                <a:schemeClr val="lt1"/>
              </a:highlight>
            </a:endParaRPr>
          </a:p>
          <a:p>
            <a:pPr marL="0" lvl="0" indent="0" algn="l" rtl="0">
              <a:spcBef>
                <a:spcPts val="1600"/>
              </a:spcBef>
              <a:spcAft>
                <a:spcPts val="0"/>
              </a:spcAft>
              <a:buNone/>
            </a:pPr>
            <a:endParaRPr sz="1400"/>
          </a:p>
          <a:p>
            <a:pPr marL="0" lvl="0" indent="0" algn="l" rtl="0">
              <a:spcBef>
                <a:spcPts val="1600"/>
              </a:spcBef>
              <a:spcAft>
                <a:spcPts val="1600"/>
              </a:spcAft>
              <a:buClr>
                <a:schemeClr val="dk1"/>
              </a:buClr>
              <a:buSzPts val="1100"/>
              <a:buFont typeface="Arial"/>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body" idx="1"/>
          </p:nvPr>
        </p:nvSpPr>
        <p:spPr>
          <a:xfrm>
            <a:off x="311700" y="470975"/>
            <a:ext cx="8520600" cy="4098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it"/>
              <a:t>Che cosa sono le COP? </a:t>
            </a:r>
            <a:r>
              <a:rPr lang="it" sz="1400"/>
              <a:t>Sono le </a:t>
            </a:r>
            <a:r>
              <a:rPr lang="it" sz="1400" b="1"/>
              <a:t>Conferenze delle parti</a:t>
            </a:r>
            <a:r>
              <a:rPr lang="it" sz="1400"/>
              <a:t>. In queste “riunioni” i rappresentanti dei vari paesi discutono del clima. Famosa quella del 1997 in Giappone: si definì il protocollo di Kyoto cioè un accordo per cercare di limitare le emissioni responsabili  del riscaldamento globale.</a:t>
            </a:r>
            <a:endParaRPr sz="1400"/>
          </a:p>
          <a:p>
            <a:pPr marL="0" lvl="0" indent="0" algn="just" rtl="0">
              <a:spcBef>
                <a:spcPts val="1600"/>
              </a:spcBef>
              <a:spcAft>
                <a:spcPts val="0"/>
              </a:spcAft>
              <a:buNone/>
            </a:pPr>
            <a:r>
              <a:rPr lang="it"/>
              <a:t>Che cos’è l’accordo di Parigi? </a:t>
            </a:r>
            <a:r>
              <a:rPr lang="it" sz="1400"/>
              <a:t>Nel 2015, durante la COP21,  i paesi partecipanti si sono accordati  per definire un piano d’azione comune per ridurre le emissioni. Obiettivo: mantenere l’aumento della temperatura entro 1,5 C°</a:t>
            </a:r>
            <a:endParaRPr sz="1400"/>
          </a:p>
          <a:p>
            <a:pPr marL="0" lvl="0" indent="0" algn="just" rtl="0">
              <a:spcBef>
                <a:spcPts val="1600"/>
              </a:spcBef>
              <a:spcAft>
                <a:spcPts val="1600"/>
              </a:spcAft>
              <a:buClr>
                <a:schemeClr val="dk1"/>
              </a:buClr>
              <a:buSzPts val="1100"/>
              <a:buFont typeface="Arial"/>
              <a:buNone/>
            </a:pPr>
            <a:r>
              <a:rPr lang="it"/>
              <a:t>Che cos’è l’agenda 2030? </a:t>
            </a:r>
            <a:r>
              <a:rPr lang="it" sz="1400"/>
              <a:t>E’ un programma sottoscritto nel 2015 da parte dei 193 paesi che fanno parte delle Nazioni Unite. I paesi si sono impegnati  a raggiungere 17 obiettivi per lo sviluppo sostenibile che riguardano tutti i principali problemi globali (lotta alla povertà, impegno per firmare il cambiamento climatico…) entro il 2030</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sz="2400"/>
              <a:t>Come scopre la gravità della situazione del nostro pianeta</a:t>
            </a:r>
            <a:endParaRPr sz="2400"/>
          </a:p>
        </p:txBody>
      </p:sp>
      <p:sp>
        <p:nvSpPr>
          <p:cNvPr id="67" name="Google Shape;67;p15"/>
          <p:cNvSpPr txBox="1">
            <a:spLocks noGrp="1"/>
          </p:cNvSpPr>
          <p:nvPr>
            <p:ph type="body" idx="1"/>
          </p:nvPr>
        </p:nvSpPr>
        <p:spPr>
          <a:xfrm>
            <a:off x="311700" y="1127850"/>
            <a:ext cx="8520600" cy="3688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it"/>
              <a:t>Greta, come tutti i ragazzi svedesi, viene informata a scuola dei problemi causati all’ambiente dall’inquinamento e dalle emissioni di CO2.</a:t>
            </a:r>
            <a:endParaRPr/>
          </a:p>
          <a:p>
            <a:pPr marL="0" lvl="0" indent="0" algn="l" rtl="0">
              <a:spcBef>
                <a:spcPts val="1200"/>
              </a:spcBef>
              <a:spcAft>
                <a:spcPts val="0"/>
              </a:spcAft>
              <a:buClr>
                <a:schemeClr val="dk1"/>
              </a:buClr>
              <a:buSzPts val="1100"/>
              <a:buFont typeface="Arial"/>
              <a:buNone/>
            </a:pPr>
            <a:r>
              <a:rPr lang="it"/>
              <a:t>Le lezioni e filmati di approfondimento lasciano su di lei una traccia molto più profonda che sui suoi compagni.</a:t>
            </a:r>
            <a:endParaRPr/>
          </a:p>
          <a:p>
            <a:pPr marL="0" lvl="0" indent="0" algn="l" rtl="0">
              <a:spcBef>
                <a:spcPts val="1200"/>
              </a:spcBef>
              <a:spcAft>
                <a:spcPts val="0"/>
              </a:spcAft>
              <a:buClr>
                <a:schemeClr val="dk1"/>
              </a:buClr>
              <a:buSzPts val="1100"/>
              <a:buFont typeface="Arial"/>
              <a:buNone/>
            </a:pPr>
            <a:r>
              <a:rPr lang="it"/>
              <a:t>Si ferma e si informa, studia, si tiene aggiornata, si preoccupa dell’argomento.</a:t>
            </a:r>
            <a:endParaRPr/>
          </a:p>
          <a:p>
            <a:pPr marL="0" lvl="0" indent="0" algn="l" rtl="0">
              <a:spcBef>
                <a:spcPts val="1200"/>
              </a:spcBef>
              <a:spcAft>
                <a:spcPts val="1600"/>
              </a:spcAft>
              <a:buNone/>
            </a:pPr>
            <a:endParaRPr/>
          </a:p>
        </p:txBody>
      </p:sp>
      <p:pic>
        <p:nvPicPr>
          <p:cNvPr id="68" name="Google Shape;68;p15"/>
          <p:cNvPicPr preferRelativeResize="0"/>
          <p:nvPr/>
        </p:nvPicPr>
        <p:blipFill>
          <a:blip r:embed="rId3">
            <a:alphaModFix/>
          </a:blip>
          <a:stretch>
            <a:fillRect/>
          </a:stretch>
        </p:blipFill>
        <p:spPr>
          <a:xfrm>
            <a:off x="4572000" y="3561447"/>
            <a:ext cx="2040324" cy="1007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body" idx="1"/>
          </p:nvPr>
        </p:nvSpPr>
        <p:spPr>
          <a:xfrm>
            <a:off x="311700" y="495600"/>
            <a:ext cx="8520600" cy="41523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it"/>
              <a:t>È estremamente delusa dai governi di tutto il mondo. Gli accordi internazionali sul clima non vengono rispettati, ogni nuovo dato sul cambiamento climatico descrive una situazione sempre più drammatica. Greta comprende che la soluzione al riscaldamento globale è già presente ed è quella indicata dalla comunità scientifica e ratificata come impegno ufficiale nei tanti accordi sul clima.</a:t>
            </a:r>
            <a:endParaRPr/>
          </a:p>
          <a:p>
            <a:pPr marL="0" lvl="0" indent="0" algn="just" rtl="0">
              <a:spcBef>
                <a:spcPts val="1200"/>
              </a:spcBef>
              <a:spcAft>
                <a:spcPts val="0"/>
              </a:spcAft>
              <a:buClr>
                <a:schemeClr val="dk1"/>
              </a:buClr>
              <a:buSzPts val="1100"/>
              <a:buFont typeface="Arial"/>
              <a:buNone/>
            </a:pPr>
            <a:r>
              <a:rPr lang="it"/>
              <a:t>Bisogna ridurre l’inquinamento e le emissioni di anidride carbonica in atmosfera.</a:t>
            </a:r>
            <a:endParaRPr/>
          </a:p>
          <a:p>
            <a:pPr marL="0" lvl="0" indent="0" algn="just" rtl="0">
              <a:spcBef>
                <a:spcPts val="1200"/>
              </a:spcBef>
              <a:spcAft>
                <a:spcPts val="0"/>
              </a:spcAft>
              <a:buClr>
                <a:schemeClr val="dk1"/>
              </a:buClr>
              <a:buSzPts val="1100"/>
              <a:buFont typeface="Arial"/>
              <a:buNone/>
            </a:pPr>
            <a:r>
              <a:rPr lang="it"/>
              <a:t>Per i Paesi ricchi come la Svezia significa ridurre le emissioni di almeno il 15% l’anno, se vogliono contenere l’aumento delle temperature entro i 2 gradi C., come prevede l’Accordo di Parigi.</a:t>
            </a:r>
            <a:endParaRPr/>
          </a:p>
          <a:p>
            <a:pPr marL="0" lvl="0" indent="0" algn="l" rtl="0">
              <a:spcBef>
                <a:spcPts val="1200"/>
              </a:spcBef>
              <a:spcAft>
                <a:spcPts val="0"/>
              </a:spcAft>
              <a:buClr>
                <a:schemeClr val="dk1"/>
              </a:buClr>
              <a:buSzPts val="1100"/>
              <a:buFont typeface="Arial"/>
              <a:buNone/>
            </a:pPr>
            <a:r>
              <a:rPr lang="it"/>
              <a:t> </a:t>
            </a:r>
            <a:endParaRPr/>
          </a:p>
          <a:p>
            <a:pPr marL="0" lvl="0" indent="0" algn="l" rtl="0">
              <a:spcBef>
                <a:spcPts val="1200"/>
              </a:spcBef>
              <a:spcAft>
                <a:spcPts val="0"/>
              </a:spcAft>
              <a:buClr>
                <a:schemeClr val="dk1"/>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Tutto è iniziato il 20 agosto del 2018</a:t>
            </a:r>
            <a:endParaRPr/>
          </a:p>
        </p:txBody>
      </p:sp>
      <p:sp>
        <p:nvSpPr>
          <p:cNvPr id="79" name="Google Shape;79;p17"/>
          <p:cNvSpPr txBox="1">
            <a:spLocks noGrp="1"/>
          </p:cNvSpPr>
          <p:nvPr>
            <p:ph type="body" idx="1"/>
          </p:nvPr>
        </p:nvSpPr>
        <p:spPr>
          <a:xfrm>
            <a:off x="311700" y="1152475"/>
            <a:ext cx="8520600" cy="37431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it"/>
              <a:t>L'estate del 2018 è stata la più torrida in Svezia da 262 anni (o meglio da quando si è cominciato a tenere  il conto della temperatura): l'Europa del Nord è stata colpita da un'ondata violentissima  di caldo, le foreste sono andate a fuoco.</a:t>
            </a:r>
            <a:endParaRPr/>
          </a:p>
          <a:p>
            <a:pPr marL="0" lvl="0" indent="0" algn="just" rtl="0">
              <a:spcBef>
                <a:spcPts val="1200"/>
              </a:spcBef>
              <a:spcAft>
                <a:spcPts val="0"/>
              </a:spcAft>
              <a:buNone/>
            </a:pPr>
            <a:r>
              <a:rPr lang="it"/>
              <a:t>Seduta sul divano con il computer sulle gambe, Greta legge le notizie e sente crescere l'esasperazione dentro di sé.</a:t>
            </a:r>
            <a:endParaRPr/>
          </a:p>
          <a:p>
            <a:pPr marL="0" lvl="0" indent="0" algn="just" rtl="0">
              <a:spcBef>
                <a:spcPts val="1200"/>
              </a:spcBef>
              <a:spcAft>
                <a:spcPts val="0"/>
              </a:spcAft>
              <a:buClr>
                <a:schemeClr val="dk1"/>
              </a:buClr>
              <a:buSzPts val="1100"/>
              <a:buFont typeface="Arial"/>
              <a:buNone/>
            </a:pPr>
            <a:endParaRPr/>
          </a:p>
          <a:p>
            <a:pPr marL="0" lvl="0" indent="0" algn="l" rtl="0">
              <a:spcBef>
                <a:spcPts val="1200"/>
              </a:spcBef>
              <a:spcAft>
                <a:spcPts val="1600"/>
              </a:spcAft>
              <a:buNone/>
            </a:pPr>
            <a:endParaRPr/>
          </a:p>
        </p:txBody>
      </p:sp>
      <p:pic>
        <p:nvPicPr>
          <p:cNvPr id="80" name="Google Shape;80;p17"/>
          <p:cNvPicPr preferRelativeResize="0"/>
          <p:nvPr/>
        </p:nvPicPr>
        <p:blipFill>
          <a:blip r:embed="rId3">
            <a:alphaModFix/>
          </a:blip>
          <a:stretch>
            <a:fillRect/>
          </a:stretch>
        </p:blipFill>
        <p:spPr>
          <a:xfrm>
            <a:off x="5248050" y="3012225"/>
            <a:ext cx="2857500" cy="16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a:spLocks noGrp="1"/>
          </p:cNvSpPr>
          <p:nvPr>
            <p:ph type="body" idx="1"/>
          </p:nvPr>
        </p:nvSpPr>
        <p:spPr>
          <a:xfrm>
            <a:off x="311700" y="359275"/>
            <a:ext cx="8520600" cy="4610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it"/>
              <a:t>Le viene un’idea.</a:t>
            </a:r>
            <a:endParaRPr/>
          </a:p>
          <a:p>
            <a:pPr marL="0" lvl="0" indent="0" algn="just" rtl="0">
              <a:spcBef>
                <a:spcPts val="1200"/>
              </a:spcBef>
              <a:spcAft>
                <a:spcPts val="0"/>
              </a:spcAft>
              <a:buClr>
                <a:schemeClr val="dk1"/>
              </a:buClr>
              <a:buSzPts val="1100"/>
              <a:buFont typeface="Arial"/>
              <a:buNone/>
            </a:pPr>
            <a:r>
              <a:rPr lang="it"/>
              <a:t>Scrive su un cartello “Sciopero scolastico per il clima”. Prepara una pila di volantini che spiegano perché ha deciso di non andare a scuola e poi raggiunge l’imponente palazzo rosa che ospita il parlamento di Stoccolma.</a:t>
            </a:r>
            <a:endParaRPr/>
          </a:p>
          <a:p>
            <a:pPr marL="0" lvl="0" indent="0" algn="just" rtl="0">
              <a:spcBef>
                <a:spcPts val="1200"/>
              </a:spcBef>
              <a:spcAft>
                <a:spcPts val="0"/>
              </a:spcAft>
              <a:buClr>
                <a:schemeClr val="dk1"/>
              </a:buClr>
              <a:buSzPts val="1100"/>
              <a:buFont typeface="Arial"/>
              <a:buNone/>
            </a:pPr>
            <a:r>
              <a:rPr lang="it"/>
              <a:t>Srotola il materassino da campeggio sul ciottolato e si mette seduta, spalle al muro, con il cartello accanto, da sola, chiedendo di agire contro i cambiamenti climatici.</a:t>
            </a:r>
            <a:endParaRPr/>
          </a:p>
          <a:p>
            <a:pPr marL="0" lvl="0" indent="0" algn="just" rtl="0">
              <a:spcBef>
                <a:spcPts val="1200"/>
              </a:spcBef>
              <a:spcAft>
                <a:spcPts val="0"/>
              </a:spcAft>
              <a:buNone/>
            </a:pPr>
            <a:r>
              <a:rPr lang="it"/>
              <a:t>Mancano poche settimane alle elezioni parlamentari svedesi del 9 settembre.</a:t>
            </a:r>
            <a:endParaRPr/>
          </a:p>
          <a:p>
            <a:pPr marL="0" lvl="0" indent="0" algn="just" rtl="0">
              <a:spcBef>
                <a:spcPts val="1200"/>
              </a:spcBef>
              <a:spcAft>
                <a:spcPts val="0"/>
              </a:spcAft>
              <a:buNone/>
            </a:pPr>
            <a:endParaRPr/>
          </a:p>
          <a:p>
            <a:pPr marL="0" lvl="0" indent="0" algn="just" rtl="0">
              <a:spcBef>
                <a:spcPts val="1200"/>
              </a:spcBef>
              <a:spcAft>
                <a:spcPts val="0"/>
              </a:spcAft>
              <a:buNone/>
            </a:pPr>
            <a:endParaRPr/>
          </a:p>
          <a:p>
            <a:pPr marL="0" lvl="0" indent="0" algn="just" rtl="0">
              <a:spcBef>
                <a:spcPts val="1200"/>
              </a:spcBef>
              <a:spcAft>
                <a:spcPts val="0"/>
              </a:spcAft>
              <a:buClr>
                <a:schemeClr val="dk1"/>
              </a:buClr>
              <a:buSzPts val="1100"/>
              <a:buFont typeface="Arial"/>
              <a:buNone/>
            </a:pPr>
            <a:endParaRPr/>
          </a:p>
          <a:p>
            <a:pPr marL="0" lvl="0" indent="0" algn="l" rtl="0">
              <a:spcBef>
                <a:spcPts val="1200"/>
              </a:spcBef>
              <a:spcAft>
                <a:spcPts val="1600"/>
              </a:spcAft>
              <a:buNone/>
            </a:pPr>
            <a:endParaRPr/>
          </a:p>
        </p:txBody>
      </p:sp>
      <p:pic>
        <p:nvPicPr>
          <p:cNvPr id="86" name="Google Shape;86;p18"/>
          <p:cNvPicPr preferRelativeResize="0"/>
          <p:nvPr/>
        </p:nvPicPr>
        <p:blipFill>
          <a:blip r:embed="rId3">
            <a:alphaModFix/>
          </a:blip>
          <a:stretch>
            <a:fillRect/>
          </a:stretch>
        </p:blipFill>
        <p:spPr>
          <a:xfrm>
            <a:off x="6605475" y="3780150"/>
            <a:ext cx="1550125" cy="1123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27475" y="1127875"/>
            <a:ext cx="4045200" cy="209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Emissioni di anidride carbonica</a:t>
            </a:r>
            <a:endParaRPr/>
          </a:p>
        </p:txBody>
      </p:sp>
      <p:sp>
        <p:nvSpPr>
          <p:cNvPr id="92" name="Google Shape;92;p19"/>
          <p:cNvSpPr txBox="1">
            <a:spLocks noGrp="1"/>
          </p:cNvSpPr>
          <p:nvPr>
            <p:ph type="body" idx="2"/>
          </p:nvPr>
        </p:nvSpPr>
        <p:spPr>
          <a:xfrm>
            <a:off x="4731300" y="0"/>
            <a:ext cx="4254300" cy="4499100"/>
          </a:xfrm>
          <a:prstGeom prst="rect">
            <a:avLst/>
          </a:prstGeom>
        </p:spPr>
        <p:txBody>
          <a:bodyPr spcFirstLastPara="1" wrap="square" lIns="91425" tIns="91425" rIns="91425" bIns="91425" anchor="ctr" anchorCtr="0">
            <a:noAutofit/>
          </a:bodyPr>
          <a:lstStyle/>
          <a:p>
            <a:pPr marL="0" lvl="0" indent="0" algn="just" rtl="0">
              <a:spcBef>
                <a:spcPts val="1200"/>
              </a:spcBef>
              <a:spcAft>
                <a:spcPts val="0"/>
              </a:spcAft>
              <a:buNone/>
            </a:pPr>
            <a:endParaRPr sz="1500"/>
          </a:p>
          <a:p>
            <a:pPr marL="0" lvl="0" indent="0" algn="just" rtl="0">
              <a:spcBef>
                <a:spcPts val="1200"/>
              </a:spcBef>
              <a:spcAft>
                <a:spcPts val="0"/>
              </a:spcAft>
              <a:buClr>
                <a:schemeClr val="dk1"/>
              </a:buClr>
              <a:buSzPts val="1100"/>
              <a:buFont typeface="Arial"/>
              <a:buNone/>
            </a:pPr>
            <a:r>
              <a:rPr lang="it" sz="1500"/>
              <a:t>Gli scienziati avvertono da tempo che le emissioni di diossido di carbonio (CO2 = anidride carbonica) nell’atmosfera causate dalle auto, dalle fabbriche, dalla produzione di energia, dalla deforestazione stanno facendo aumentare la temperatura media  della superficie  terrestre, mentre i ghiacci polari si stanno sciogliendo, gli oceani si stanno surriscaldando e il livello dei mari cresce.</a:t>
            </a:r>
            <a:endParaRPr sz="1500"/>
          </a:p>
          <a:p>
            <a:pPr marL="0" lvl="0" indent="0" algn="just" rtl="0">
              <a:spcBef>
                <a:spcPts val="1200"/>
              </a:spcBef>
              <a:spcAft>
                <a:spcPts val="0"/>
              </a:spcAft>
              <a:buClr>
                <a:schemeClr val="dk1"/>
              </a:buClr>
              <a:buSzPts val="1100"/>
              <a:buFont typeface="Arial"/>
              <a:buNone/>
            </a:pPr>
            <a:r>
              <a:rPr lang="it" sz="1500"/>
              <a:t>Insomma le emissioni devono diminuire o sarà un disastro per tutti noi.</a:t>
            </a:r>
            <a:endParaRPr sz="1500"/>
          </a:p>
          <a:p>
            <a:pPr marL="0" lvl="0" indent="0" algn="just" rtl="0">
              <a:spcBef>
                <a:spcPts val="1200"/>
              </a:spcBef>
              <a:spcAft>
                <a:spcPts val="0"/>
              </a:spcAft>
              <a:buClr>
                <a:schemeClr val="dk1"/>
              </a:buClr>
              <a:buSzPts val="1100"/>
              <a:buFont typeface="Arial"/>
              <a:buNone/>
            </a:pPr>
            <a:r>
              <a:rPr lang="it" sz="1500"/>
              <a:t>E' necessario abbandonare i combustibili fossili e le pratiche ecologicamente non sostenibili.</a:t>
            </a:r>
            <a:endParaRPr sz="1500"/>
          </a:p>
          <a:p>
            <a:pPr marL="0" lvl="0" indent="0" algn="l" rtl="0">
              <a:spcBef>
                <a:spcPts val="12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t"/>
              <a:t>Fridays for future</a:t>
            </a:r>
            <a:endParaRPr/>
          </a:p>
        </p:txBody>
      </p:sp>
      <p:sp>
        <p:nvSpPr>
          <p:cNvPr id="98" name="Google Shape;98;p20"/>
          <p:cNvSpPr txBox="1">
            <a:spLocks noGrp="1"/>
          </p:cNvSpPr>
          <p:nvPr>
            <p:ph type="body" idx="2"/>
          </p:nvPr>
        </p:nvSpPr>
        <p:spPr>
          <a:xfrm>
            <a:off x="4939500" y="235475"/>
            <a:ext cx="4045200" cy="46230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endParaRPr sz="1500">
              <a:solidFill>
                <a:srgbClr val="222222"/>
              </a:solidFill>
              <a:highlight>
                <a:srgbClr val="FFFFFF"/>
              </a:highlight>
            </a:endParaRPr>
          </a:p>
          <a:p>
            <a:pPr marL="0" lvl="0" indent="0" algn="just" rtl="0">
              <a:spcBef>
                <a:spcPts val="1600"/>
              </a:spcBef>
              <a:spcAft>
                <a:spcPts val="0"/>
              </a:spcAft>
              <a:buNone/>
            </a:pPr>
            <a:endParaRPr sz="1500">
              <a:solidFill>
                <a:srgbClr val="222222"/>
              </a:solidFill>
              <a:highlight>
                <a:srgbClr val="EFEFEF"/>
              </a:highlight>
            </a:endParaRPr>
          </a:p>
          <a:p>
            <a:pPr marL="0" lvl="0" indent="0" algn="just" rtl="0">
              <a:spcBef>
                <a:spcPts val="1600"/>
              </a:spcBef>
              <a:spcAft>
                <a:spcPts val="0"/>
              </a:spcAft>
              <a:buNone/>
            </a:pPr>
            <a:r>
              <a:rPr lang="it" sz="1500">
                <a:solidFill>
                  <a:srgbClr val="222222"/>
                </a:solidFill>
                <a:highlight>
                  <a:srgbClr val="EFEFEF"/>
                </a:highlight>
              </a:rPr>
              <a:t>I</a:t>
            </a:r>
            <a:r>
              <a:rPr lang="it" sz="1400">
                <a:solidFill>
                  <a:srgbClr val="222222"/>
                </a:solidFill>
                <a:highlight>
                  <a:srgbClr val="EFEFEF"/>
                </a:highlight>
              </a:rPr>
              <a:t>nizialmente la sua protesta passa inosservata, in seguito però qualche passante inizia a incuriosirsi e a parlare con Greta; col passare del tempo le persone aumentano e qualcuno si ferma a farle compagnia.</a:t>
            </a:r>
            <a:endParaRPr sz="1400">
              <a:solidFill>
                <a:srgbClr val="222222"/>
              </a:solidFill>
              <a:highlight>
                <a:srgbClr val="EFEFEF"/>
              </a:highlight>
            </a:endParaRPr>
          </a:p>
          <a:p>
            <a:pPr marL="0" lvl="0" indent="0" algn="just" rtl="0">
              <a:spcBef>
                <a:spcPts val="1600"/>
              </a:spcBef>
              <a:spcAft>
                <a:spcPts val="0"/>
              </a:spcAft>
              <a:buNone/>
            </a:pPr>
            <a:r>
              <a:rPr lang="it" sz="1400">
                <a:solidFill>
                  <a:srgbClr val="222222"/>
                </a:solidFill>
                <a:highlight>
                  <a:srgbClr val="EFEFEF"/>
                </a:highlight>
              </a:rPr>
              <a:t>Dopo le elezioni Greta riprende a frequentare la scuola e limita la sua protesta al venerdì.</a:t>
            </a:r>
            <a:endParaRPr sz="1400">
              <a:solidFill>
                <a:srgbClr val="222222"/>
              </a:solidFill>
              <a:highlight>
                <a:srgbClr val="EFEFEF"/>
              </a:highlight>
            </a:endParaRPr>
          </a:p>
          <a:p>
            <a:pPr marL="0" lvl="0" indent="0" algn="just" rtl="0">
              <a:spcBef>
                <a:spcPts val="1600"/>
              </a:spcBef>
              <a:spcAft>
                <a:spcPts val="0"/>
              </a:spcAft>
              <a:buNone/>
            </a:pPr>
            <a:r>
              <a:rPr lang="it" sz="1400">
                <a:solidFill>
                  <a:srgbClr val="222222"/>
                </a:solidFill>
                <a:highlight>
                  <a:srgbClr val="EFEFEF"/>
                </a:highlight>
              </a:rPr>
              <a:t>Nascono così i Fridays For Future, i venerdì per il futuro.</a:t>
            </a:r>
            <a:endParaRPr sz="1400">
              <a:solidFill>
                <a:srgbClr val="222222"/>
              </a:solidFill>
              <a:highlight>
                <a:srgbClr val="EFEFEF"/>
              </a:highlight>
            </a:endParaRPr>
          </a:p>
          <a:p>
            <a:pPr marL="0" lvl="0" indent="0" algn="just" rtl="0">
              <a:spcBef>
                <a:spcPts val="1600"/>
              </a:spcBef>
              <a:spcAft>
                <a:spcPts val="0"/>
              </a:spcAft>
              <a:buNone/>
            </a:pPr>
            <a:r>
              <a:rPr lang="it" sz="1400">
                <a:solidFill>
                  <a:srgbClr val="222222"/>
                </a:solidFill>
                <a:highlight>
                  <a:srgbClr val="EFEFEF"/>
                </a:highlight>
              </a:rPr>
              <a:t>La stampa locale ma anche quella internazionale si accorgono della protesta.</a:t>
            </a:r>
            <a:endParaRPr sz="1400">
              <a:solidFill>
                <a:srgbClr val="222222"/>
              </a:solidFill>
              <a:highlight>
                <a:srgbClr val="EFEFEF"/>
              </a:highlight>
            </a:endParaRPr>
          </a:p>
          <a:p>
            <a:pPr marL="0" lvl="0" indent="0" algn="just" rtl="0">
              <a:lnSpc>
                <a:spcPct val="150000"/>
              </a:lnSpc>
              <a:spcBef>
                <a:spcPts val="1600"/>
              </a:spcBef>
              <a:spcAft>
                <a:spcPts val="0"/>
              </a:spcAft>
              <a:buClr>
                <a:schemeClr val="dk1"/>
              </a:buClr>
              <a:buSzPts val="1100"/>
              <a:buFont typeface="Arial"/>
              <a:buNone/>
            </a:pPr>
            <a:r>
              <a:rPr lang="it" sz="1400">
                <a:solidFill>
                  <a:srgbClr val="222222"/>
                </a:solidFill>
                <a:highlight>
                  <a:srgbClr val="EFEFEF"/>
                </a:highlight>
              </a:rPr>
              <a:t>Nel mondo sorgono molti gruppi </a:t>
            </a:r>
            <a:r>
              <a:rPr lang="it" sz="1400" b="1">
                <a:solidFill>
                  <a:srgbClr val="222222"/>
                </a:solidFill>
                <a:highlight>
                  <a:srgbClr val="EFEFEF"/>
                </a:highlight>
              </a:rPr>
              <a:t>Fridays For Future.</a:t>
            </a:r>
            <a:endParaRPr sz="1400" b="1">
              <a:solidFill>
                <a:srgbClr val="222222"/>
              </a:solidFill>
              <a:highlight>
                <a:srgbClr val="EFEFEF"/>
              </a:highlight>
            </a:endParaRPr>
          </a:p>
          <a:p>
            <a:pPr marL="0" lvl="0" indent="0" algn="just" rtl="0">
              <a:spcBef>
                <a:spcPts val="900"/>
              </a:spcBef>
              <a:spcAft>
                <a:spcPts val="1600"/>
              </a:spcAft>
              <a:buNone/>
            </a:pPr>
            <a:endParaRPr sz="2000">
              <a:highlight>
                <a:srgbClr val="F3F3F3"/>
              </a:highlight>
            </a:endParaRPr>
          </a:p>
        </p:txBody>
      </p:sp>
      <p:pic>
        <p:nvPicPr>
          <p:cNvPr id="99" name="Google Shape;99;p20"/>
          <p:cNvPicPr preferRelativeResize="0"/>
          <p:nvPr/>
        </p:nvPicPr>
        <p:blipFill>
          <a:blip r:embed="rId3">
            <a:alphaModFix/>
          </a:blip>
          <a:stretch>
            <a:fillRect/>
          </a:stretch>
        </p:blipFill>
        <p:spPr>
          <a:xfrm>
            <a:off x="265499" y="2715463"/>
            <a:ext cx="4045200" cy="27265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
              <a:t>Leader di un movimento</a:t>
            </a:r>
            <a:endParaRPr/>
          </a:p>
        </p:txBody>
      </p:sp>
      <p:sp>
        <p:nvSpPr>
          <p:cNvPr id="105" name="Google Shape;105;p21"/>
          <p:cNvSpPr txBox="1">
            <a:spLocks noGrp="1"/>
          </p:cNvSpPr>
          <p:nvPr>
            <p:ph type="body" idx="1"/>
          </p:nvPr>
        </p:nvSpPr>
        <p:spPr>
          <a:xfrm>
            <a:off x="311700" y="1017725"/>
            <a:ext cx="8520600" cy="4001700"/>
          </a:xfrm>
          <a:prstGeom prst="rect">
            <a:avLst/>
          </a:prstGeom>
        </p:spPr>
        <p:txBody>
          <a:bodyPr spcFirstLastPara="1" wrap="square" lIns="91425" tIns="91425" rIns="91425" bIns="91425" anchor="t" anchorCtr="0">
            <a:noAutofit/>
          </a:bodyPr>
          <a:lstStyle/>
          <a:p>
            <a:pPr marL="0" lvl="0" indent="0" algn="just" rtl="0">
              <a:spcBef>
                <a:spcPts val="1200"/>
              </a:spcBef>
              <a:spcAft>
                <a:spcPts val="0"/>
              </a:spcAft>
              <a:buClr>
                <a:schemeClr val="dk1"/>
              </a:buClr>
              <a:buSzPts val="1100"/>
              <a:buFont typeface="Arial"/>
              <a:buNone/>
            </a:pPr>
            <a:r>
              <a:rPr lang="it"/>
              <a:t>Incredibile vedere sui cartelloni portati in corteo da tanta gente le frasi pronunciate da Greta , una ragazza di 16 anni: "Perché studiare, se tanto non c'è futuro?" oppure "Faremo i compiti quando i grandi faranno i loro".</a:t>
            </a:r>
            <a:endParaRPr/>
          </a:p>
          <a:p>
            <a:pPr marL="0" lvl="0" indent="0" algn="just" rtl="0">
              <a:spcBef>
                <a:spcPts val="1200"/>
              </a:spcBef>
              <a:spcAft>
                <a:spcPts val="0"/>
              </a:spcAft>
              <a:buClr>
                <a:schemeClr val="dk1"/>
              </a:buClr>
              <a:buSzPts val="1100"/>
              <a:buFont typeface="Arial"/>
              <a:buNone/>
            </a:pPr>
            <a:r>
              <a:rPr lang="it"/>
              <a:t>E in Italia: "Con Greta salviamo il pianeta".</a:t>
            </a:r>
            <a:endParaRPr/>
          </a:p>
          <a:p>
            <a:pPr marL="0" lvl="0" indent="0" algn="just" rtl="0">
              <a:spcBef>
                <a:spcPts val="1200"/>
              </a:spcBef>
              <a:spcAft>
                <a:spcPts val="0"/>
              </a:spcAft>
              <a:buClr>
                <a:schemeClr val="dk1"/>
              </a:buClr>
              <a:buSzPts val="1100"/>
              <a:buFont typeface="Arial"/>
              <a:buNone/>
            </a:pPr>
            <a:r>
              <a:rPr lang="it"/>
              <a:t>C'è anche una canzone  ispirata alle sue parole: "Tempo, non c'è più tempo" dei Tetes de Bois.</a:t>
            </a:r>
            <a:endParaRPr/>
          </a:p>
          <a:p>
            <a:pPr marL="0" lvl="0" indent="0" algn="just" rtl="0">
              <a:spcBef>
                <a:spcPts val="1200"/>
              </a:spcBef>
              <a:spcAft>
                <a:spcPts val="0"/>
              </a:spcAft>
              <a:buClr>
                <a:schemeClr val="dk1"/>
              </a:buClr>
              <a:buSzPts val="1100"/>
              <a:buFont typeface="Arial"/>
              <a:buNone/>
            </a:pPr>
            <a:r>
              <a:rPr lang="it"/>
              <a:t>Greta, fino a poco tempo prima adolescente invisibile e silenziosa, troppo piccola per fare la differenza, è diventata la leader di un movimento.</a:t>
            </a:r>
            <a:endParaRPr/>
          </a:p>
          <a:p>
            <a:pPr marL="0" lvl="0" indent="0" algn="just" rtl="0">
              <a:spcBef>
                <a:spcPts val="1200"/>
              </a:spcBef>
              <a:spcAft>
                <a:spcPts val="0"/>
              </a:spcAft>
              <a:buClr>
                <a:schemeClr val="dk1"/>
              </a:buClr>
              <a:buSzPts val="1100"/>
              <a:buFont typeface="Arial"/>
              <a:buNone/>
            </a:pPr>
            <a:r>
              <a:rPr lang="it"/>
              <a:t>In tutto il mondo poi i giovani hanno cominciato a seguire il suo esempio, organizzando venerdì di sciopero per il clima.</a:t>
            </a:r>
            <a:endParaRPr/>
          </a:p>
          <a:p>
            <a:pPr marL="0" lvl="0" indent="0" algn="l" rtl="0">
              <a:spcBef>
                <a:spcPts val="1200"/>
              </a:spcBef>
              <a:spcAft>
                <a:spcPts val="0"/>
              </a:spcAft>
              <a:buClr>
                <a:schemeClr val="dk1"/>
              </a:buClr>
              <a:buSzPts val="1100"/>
              <a:buFont typeface="Arial"/>
              <a:buNone/>
            </a:pPr>
            <a:r>
              <a:rPr lang="it"/>
              <a:t> </a:t>
            </a:r>
            <a:endParaRPr/>
          </a:p>
          <a:p>
            <a:pPr marL="0" lvl="0" indent="0" algn="l" rtl="0">
              <a:spcBef>
                <a:spcPts val="1200"/>
              </a:spcBef>
              <a:spcAft>
                <a:spcPts val="16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2131</Words>
  <Application>Microsoft Office PowerPoint</Application>
  <PresentationFormat>Presentazione su schermo (16:9)</PresentationFormat>
  <Paragraphs>131</Paragraphs>
  <Slides>24</Slides>
  <Notes>24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Roboto</vt:lpstr>
      <vt:lpstr>Simple Light</vt:lpstr>
      <vt:lpstr>GRETA THUNBERG</vt:lpstr>
      <vt:lpstr>CHI E’?</vt:lpstr>
      <vt:lpstr>Come scopre la gravità della situazione del nostro pianeta</vt:lpstr>
      <vt:lpstr>Presentazione standard di PowerPoint</vt:lpstr>
      <vt:lpstr>Tutto è iniziato il 20 agosto del 2018</vt:lpstr>
      <vt:lpstr>Presentazione standard di PowerPoint</vt:lpstr>
      <vt:lpstr>Emissioni di anidride carbonica</vt:lpstr>
      <vt:lpstr>Fridays for future</vt:lpstr>
      <vt:lpstr>Leader di un movimento</vt:lpstr>
      <vt:lpstr>Che cos’è il clima?</vt:lpstr>
      <vt:lpstr>Il clima ieri e oggi</vt:lpstr>
      <vt:lpstr>L’effetto serra</vt:lpstr>
      <vt:lpstr>Il riscaldamento globale</vt:lpstr>
      <vt:lpstr>Presentazione standard di PowerPoint</vt:lpstr>
      <vt:lpstr>Chi deve occuparsi di questi problemi</vt:lpstr>
      <vt:lpstr>Che cosa sono le Cop</vt:lpstr>
      <vt:lpstr>Che cos’è l’accordo di Parigi</vt:lpstr>
      <vt:lpstr>Che cos’è l’agenda 2030?</vt:lpstr>
      <vt:lpstr>PER  STUDIARE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GRETA THUNBERG</dc:title>
  <dc:creator>Donata</dc:creator>
  <cp:lastModifiedBy>Donata</cp:lastModifiedBy>
  <cp:revision>1</cp:revision>
  <dcterms:modified xsi:type="dcterms:W3CDTF">2021-01-28T15:38:29Z</dcterms:modified>
</cp:coreProperties>
</file>