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oboto"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2" d="100"/>
          <a:sy n="62" d="100"/>
        </p:scale>
        <p:origin x="-1596" y="-4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5082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82858b9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82858b9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82858b9a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82858b9a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82858b9c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82858b9c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82858b9c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82858b9c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82858b9c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82858b9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82858b9c5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82858b9c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82858b9c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82858b9c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82858b9c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82858b9c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FRIDA KAHLO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t" sz="1800" b="1">
                <a:solidFill>
                  <a:srgbClr val="222222"/>
                </a:solidFill>
                <a:highlight>
                  <a:srgbClr val="FFFFFF"/>
                </a:highlight>
              </a:rPr>
              <a:t>Quin es Frida Kahlo?</a:t>
            </a:r>
            <a:endParaRPr sz="1800" b="1">
              <a:solidFill>
                <a:srgbClr val="222222"/>
              </a:solidFill>
              <a:highlight>
                <a:srgbClr val="FFFFFF"/>
              </a:highlight>
            </a:endParaRPr>
          </a:p>
          <a:p>
            <a:pPr marL="0" lvl="0" indent="0" algn="l" rtl="0">
              <a:spcBef>
                <a:spcPts val="900"/>
              </a:spcBef>
              <a:spcAft>
                <a:spcPts val="0"/>
              </a:spcAft>
              <a:buNone/>
            </a:pPr>
            <a:endParaRPr/>
          </a:p>
        </p:txBody>
      </p:sp>
      <p:sp>
        <p:nvSpPr>
          <p:cNvPr id="61" name="Google Shape;61;p14"/>
          <p:cNvSpPr txBox="1">
            <a:spLocks noGrp="1"/>
          </p:cNvSpPr>
          <p:nvPr>
            <p:ph type="body" idx="1"/>
          </p:nvPr>
        </p:nvSpPr>
        <p:spPr>
          <a:xfrm>
            <a:off x="311700" y="1180350"/>
            <a:ext cx="8520600" cy="3416400"/>
          </a:xfrm>
          <a:prstGeom prst="rect">
            <a:avLst/>
          </a:prstGeom>
          <a:solidFill>
            <a:schemeClr val="bg1"/>
          </a:solidFill>
        </p:spPr>
        <p:txBody>
          <a:bodyPr spcFirstLastPara="1" wrap="square" lIns="91425" tIns="91425" rIns="91425" bIns="91425" anchor="t" anchorCtr="0">
            <a:noAutofit/>
          </a:bodyPr>
          <a:lstStyle/>
          <a:p>
            <a:pPr marL="0" lvl="0" indent="0" algn="just" rtl="0">
              <a:lnSpc>
                <a:spcPct val="200000"/>
              </a:lnSpc>
              <a:spcBef>
                <a:spcPts val="1200"/>
              </a:spcBef>
              <a:spcAft>
                <a:spcPts val="0"/>
              </a:spcAft>
              <a:buClr>
                <a:schemeClr val="dk1"/>
              </a:buClr>
              <a:buSzPts val="1100"/>
              <a:buFont typeface="Arial"/>
              <a:buNone/>
            </a:pPr>
            <a:r>
              <a:rPr lang="it" sz="1400" dirty="0">
                <a:solidFill>
                  <a:srgbClr val="222222"/>
                </a:solidFill>
                <a:highlight>
                  <a:srgbClr val="FFFFFF"/>
                </a:highlight>
              </a:rPr>
              <a:t>Frida Kahlo es una de </a:t>
            </a:r>
            <a:r>
              <a:rPr lang="it" sz="1400" smtClean="0">
                <a:solidFill>
                  <a:srgbClr val="222222"/>
                </a:solidFill>
                <a:highlight>
                  <a:srgbClr val="FFFFFF"/>
                </a:highlight>
              </a:rPr>
              <a:t>las artista</a:t>
            </a:r>
            <a:r>
              <a:rPr lang="it" sz="1400" smtClean="0">
                <a:solidFill>
                  <a:srgbClr val="222222"/>
                </a:solidFill>
                <a:highlight>
                  <a:srgbClr val="FFFF00"/>
                </a:highlight>
              </a:rPr>
              <a:t>s </a:t>
            </a:r>
            <a:r>
              <a:rPr lang="it" sz="1400" smtClean="0">
                <a:solidFill>
                  <a:srgbClr val="222222"/>
                </a:solidFill>
                <a:highlight>
                  <a:srgbClr val="FFFFFF"/>
                </a:highlight>
              </a:rPr>
              <a:t>mexicana</a:t>
            </a:r>
            <a:r>
              <a:rPr lang="it" sz="1400" smtClean="0">
                <a:solidFill>
                  <a:srgbClr val="222222"/>
                </a:solidFill>
                <a:highlight>
                  <a:srgbClr val="FFFF00"/>
                </a:highlight>
              </a:rPr>
              <a:t>s</a:t>
            </a:r>
            <a:r>
              <a:rPr lang="it" sz="1400" smtClean="0">
                <a:solidFill>
                  <a:srgbClr val="222222"/>
                </a:solidFill>
                <a:highlight>
                  <a:srgbClr val="FFFFFF"/>
                </a:highlight>
              </a:rPr>
              <a:t> </a:t>
            </a:r>
            <a:r>
              <a:rPr lang="it" sz="1400" dirty="0">
                <a:solidFill>
                  <a:srgbClr val="222222"/>
                </a:solidFill>
                <a:highlight>
                  <a:srgbClr val="FFFFFF"/>
                </a:highlight>
              </a:rPr>
              <a:t>má</a:t>
            </a:r>
            <a:r>
              <a:rPr lang="it" sz="1400" dirty="0">
                <a:solidFill>
                  <a:srgbClr val="222222"/>
                </a:solidFill>
                <a:highlight>
                  <a:srgbClr val="FFFF00"/>
                </a:highlight>
              </a:rPr>
              <a:t>s</a:t>
            </a:r>
            <a:r>
              <a:rPr lang="it" sz="1400" dirty="0">
                <a:solidFill>
                  <a:srgbClr val="222222"/>
                </a:solidFill>
                <a:highlight>
                  <a:srgbClr val="FFFFFF"/>
                </a:highlight>
              </a:rPr>
              <a:t> famosa</a:t>
            </a:r>
            <a:r>
              <a:rPr lang="it" sz="1400" dirty="0">
                <a:solidFill>
                  <a:srgbClr val="222222"/>
                </a:solidFill>
                <a:highlight>
                  <a:srgbClr val="FFFF00"/>
                </a:highlight>
              </a:rPr>
              <a:t>s</a:t>
            </a:r>
            <a:r>
              <a:rPr lang="it" sz="1400" dirty="0">
                <a:solidFill>
                  <a:srgbClr val="222222"/>
                </a:solidFill>
                <a:highlight>
                  <a:srgbClr val="FFFFFF"/>
                </a:highlight>
              </a:rPr>
              <a:t> en todo el mundo. Nació en Coyoacán (México) el 6 de julio de 1907. Frida creció durante la revolución mexicana, algo que influyó en su vida y en su arte. La vida de Frida estuvo marcada por el sufrimiento físico. Cuando solo tenía 5 años </a:t>
            </a:r>
            <a:r>
              <a:rPr lang="it" sz="1400" dirty="0">
                <a:solidFill>
                  <a:srgbClr val="222222"/>
                </a:solidFill>
                <a:highlight>
                  <a:srgbClr val="FFFF00"/>
                </a:highlight>
              </a:rPr>
              <a:t>padeció</a:t>
            </a:r>
            <a:r>
              <a:rPr lang="it" sz="1400" dirty="0">
                <a:solidFill>
                  <a:srgbClr val="222222"/>
                </a:solidFill>
                <a:highlight>
                  <a:srgbClr val="FFFFFF"/>
                </a:highlight>
              </a:rPr>
              <a:t> una enfermedad muy grave </a:t>
            </a:r>
            <a:r>
              <a:rPr lang="it" sz="1400" dirty="0">
                <a:solidFill>
                  <a:srgbClr val="222222"/>
                </a:solidFill>
                <a:highlight>
                  <a:srgbClr val="FFFF00"/>
                </a:highlight>
              </a:rPr>
              <a:t>llamada poliomielitis</a:t>
            </a:r>
            <a:r>
              <a:rPr lang="it" sz="1400" dirty="0">
                <a:solidFill>
                  <a:srgbClr val="222222"/>
                </a:solidFill>
                <a:highlight>
                  <a:srgbClr val="FFFFFF"/>
                </a:highlight>
              </a:rPr>
              <a:t>. A los 18 años sufrió un </a:t>
            </a:r>
            <a:r>
              <a:rPr lang="it" sz="1400" dirty="0">
                <a:solidFill>
                  <a:srgbClr val="FF0000"/>
                </a:solidFill>
                <a:highlight>
                  <a:srgbClr val="FFFFFF"/>
                </a:highlight>
              </a:rPr>
              <a:t> </a:t>
            </a:r>
            <a:r>
              <a:rPr lang="it" sz="1400" dirty="0">
                <a:solidFill>
                  <a:srgbClr val="222222"/>
                </a:solidFill>
                <a:highlight>
                  <a:srgbClr val="FFFFFF"/>
                </a:highlight>
              </a:rPr>
              <a:t>terrible </a:t>
            </a:r>
            <a:r>
              <a:rPr lang="it" sz="1400" dirty="0">
                <a:solidFill>
                  <a:srgbClr val="222222"/>
                </a:solidFill>
                <a:highlight>
                  <a:srgbClr val="FFFF00"/>
                </a:highlight>
              </a:rPr>
              <a:t>accidente</a:t>
            </a:r>
            <a:r>
              <a:rPr lang="it" sz="1400" dirty="0">
                <a:solidFill>
                  <a:srgbClr val="222222"/>
                </a:solidFill>
                <a:highlight>
                  <a:srgbClr val="FFFFFF"/>
                </a:highlight>
              </a:rPr>
              <a:t> cuando el autobús en el que </a:t>
            </a:r>
            <a:r>
              <a:rPr lang="it" sz="1400" dirty="0">
                <a:solidFill>
                  <a:srgbClr val="222222"/>
                </a:solidFill>
                <a:highlight>
                  <a:srgbClr val="FFFF00"/>
                </a:highlight>
              </a:rPr>
              <a:t>viajaba.  </a:t>
            </a:r>
            <a:r>
              <a:rPr lang="it" sz="1400" dirty="0">
                <a:solidFill>
                  <a:srgbClr val="222222"/>
                </a:solidFill>
                <a:highlight>
                  <a:srgbClr val="FFFFFF"/>
                </a:highlight>
              </a:rPr>
              <a:t>fue </a:t>
            </a:r>
            <a:r>
              <a:rPr lang="it" sz="1400" dirty="0">
                <a:solidFill>
                  <a:srgbClr val="222222"/>
                </a:solidFill>
                <a:highlight>
                  <a:srgbClr val="FFFF00"/>
                </a:highlight>
              </a:rPr>
              <a:t>arrollado</a:t>
            </a:r>
            <a:r>
              <a:rPr lang="it" sz="1400" dirty="0">
                <a:solidFill>
                  <a:srgbClr val="222222"/>
                </a:solidFill>
                <a:highlight>
                  <a:srgbClr val="FFFFFF"/>
                </a:highlight>
              </a:rPr>
              <a:t> por </a:t>
            </a:r>
            <a:r>
              <a:rPr lang="it" sz="1400" dirty="0">
                <a:solidFill>
                  <a:srgbClr val="222222"/>
                </a:solidFill>
                <a:highlight>
                  <a:srgbClr val="FFFF00"/>
                </a:highlight>
              </a:rPr>
              <a:t>un</a:t>
            </a:r>
            <a:r>
              <a:rPr lang="it" sz="1400" dirty="0">
                <a:solidFill>
                  <a:srgbClr val="222222"/>
                </a:solidFill>
                <a:highlight>
                  <a:srgbClr val="FFFFFF"/>
                </a:highlight>
              </a:rPr>
              <a:t> tranvía. Se fracturó varios huesos y la columna vertebral. Después del accidente, Frida tuvo que estar </a:t>
            </a:r>
            <a:r>
              <a:rPr lang="it" sz="1400" dirty="0">
                <a:solidFill>
                  <a:srgbClr val="222222"/>
                </a:solidFill>
                <a:highlight>
                  <a:srgbClr val="FFFF00"/>
                </a:highlight>
              </a:rPr>
              <a:t>acostada</a:t>
            </a:r>
            <a:r>
              <a:rPr lang="it" sz="1400" dirty="0">
                <a:solidFill>
                  <a:srgbClr val="222222"/>
                </a:solidFill>
                <a:highlight>
                  <a:srgbClr val="FFFFFF"/>
                </a:highlight>
              </a:rPr>
              <a:t> e </a:t>
            </a:r>
            <a:r>
              <a:rPr lang="it" sz="1400" dirty="0">
                <a:solidFill>
                  <a:srgbClr val="222222"/>
                </a:solidFill>
                <a:highlight>
                  <a:srgbClr val="FFFF00"/>
                </a:highlight>
              </a:rPr>
              <a:t>inmóvil</a:t>
            </a:r>
            <a:r>
              <a:rPr lang="it" sz="1400" dirty="0">
                <a:solidFill>
                  <a:srgbClr val="222222"/>
                </a:solidFill>
                <a:highlight>
                  <a:srgbClr val="FFFFFF"/>
                </a:highlight>
              </a:rPr>
              <a:t> durante muchos meses. </a:t>
            </a:r>
            <a:r>
              <a:rPr lang="it" sz="1400" dirty="0">
                <a:solidFill>
                  <a:srgbClr val="222222"/>
                </a:solidFill>
                <a:highlight>
                  <a:srgbClr val="FFFF00"/>
                </a:highlight>
              </a:rPr>
              <a:t>Es entonces</a:t>
            </a:r>
            <a:r>
              <a:rPr lang="it" sz="1400" dirty="0">
                <a:solidFill>
                  <a:srgbClr val="222222"/>
                </a:solidFill>
                <a:highlight>
                  <a:srgbClr val="FFFFFF"/>
                </a:highlight>
              </a:rPr>
              <a:t> cuando comenzó a pintar, </a:t>
            </a:r>
            <a:r>
              <a:rPr lang="it" sz="1400" dirty="0">
                <a:solidFill>
                  <a:srgbClr val="222222"/>
                </a:solidFill>
                <a:highlight>
                  <a:srgbClr val="FFFF00"/>
                </a:highlight>
              </a:rPr>
              <a:t>tomándose</a:t>
            </a:r>
            <a:r>
              <a:rPr lang="it" sz="1400" dirty="0">
                <a:solidFill>
                  <a:srgbClr val="222222"/>
                </a:solidFill>
                <a:highlight>
                  <a:srgbClr val="FFFFFF"/>
                </a:highlight>
              </a:rPr>
              <a:t> ella misma como modelo principal.</a:t>
            </a:r>
            <a:endParaRPr sz="1400" dirty="0">
              <a:solidFill>
                <a:srgbClr val="222222"/>
              </a:solidFill>
              <a:highlight>
                <a:srgbClr val="FFFFFF"/>
              </a:highlight>
            </a:endParaRPr>
          </a:p>
          <a:p>
            <a:pPr marL="0" lvl="0" indent="0" algn="just" rtl="0">
              <a:lnSpc>
                <a:spcPct val="200000"/>
              </a:lnSpc>
              <a:spcBef>
                <a:spcPts val="1200"/>
              </a:spcBef>
              <a:spcAft>
                <a:spcPts val="0"/>
              </a:spcAft>
              <a:buClr>
                <a:schemeClr val="dk1"/>
              </a:buClr>
              <a:buSzPts val="1100"/>
              <a:buFont typeface="Arial"/>
              <a:buNone/>
            </a:pPr>
            <a:r>
              <a:rPr lang="it" sz="1400" dirty="0">
                <a:solidFill>
                  <a:srgbClr val="222222"/>
                </a:solidFill>
                <a:highlight>
                  <a:srgbClr val="FFFFFF"/>
                </a:highlight>
              </a:rPr>
              <a:t> </a:t>
            </a:r>
            <a:endParaRPr sz="1400" dirty="0">
              <a:solidFill>
                <a:srgbClr val="222222"/>
              </a:solidFill>
              <a:highlight>
                <a:srgbClr val="FFFFFF"/>
              </a:highlight>
            </a:endParaRPr>
          </a:p>
          <a:p>
            <a:pPr marL="0" lvl="0" indent="0" algn="l" rtl="0">
              <a:spcBef>
                <a:spcPts val="900"/>
              </a:spcBef>
              <a:spcAft>
                <a:spcPts val="1600"/>
              </a:spcAft>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5028025" y="1093776"/>
            <a:ext cx="3759280" cy="2805000"/>
          </a:xfrm>
          <a:prstGeom prst="rect">
            <a:avLst/>
          </a:prstGeom>
          <a:noFill/>
          <a:ln>
            <a:noFill/>
          </a:ln>
        </p:spPr>
      </p:pic>
      <p:sp>
        <p:nvSpPr>
          <p:cNvPr id="67" name="Google Shape;67;p15"/>
          <p:cNvSpPr txBox="1"/>
          <p:nvPr/>
        </p:nvSpPr>
        <p:spPr>
          <a:xfrm>
            <a:off x="768425" y="1165025"/>
            <a:ext cx="3000000" cy="3000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100"/>
              </a:spcBef>
              <a:spcAft>
                <a:spcPts val="0"/>
              </a:spcAft>
              <a:buNone/>
            </a:pPr>
            <a:r>
              <a:rPr lang="it" b="1">
                <a:solidFill>
                  <a:srgbClr val="666666"/>
                </a:solidFill>
                <a:highlight>
                  <a:srgbClr val="FFFFFF"/>
                </a:highlight>
              </a:rPr>
              <a:t>Frida Kahlo</a:t>
            </a:r>
            <a:r>
              <a:rPr lang="it">
                <a:solidFill>
                  <a:srgbClr val="666666"/>
                </a:solidFill>
                <a:highlight>
                  <a:srgbClr val="FFFFFF"/>
                </a:highlight>
              </a:rPr>
              <a:t> ha una storia veramente interessante: una vita di costante sofferenza che è riuscita a raffigurare attraverso l’arte, la sua più grande passione.</a:t>
            </a:r>
            <a:endParaRPr>
              <a:solidFill>
                <a:srgbClr val="666666"/>
              </a:solidFill>
              <a:highlight>
                <a:srgbClr val="FFFFFF"/>
              </a:highlight>
            </a:endParaRPr>
          </a:p>
          <a:p>
            <a:pPr marL="0" lvl="0" indent="0" algn="just" rtl="0">
              <a:lnSpc>
                <a:spcPct val="115000"/>
              </a:lnSpc>
              <a:spcBef>
                <a:spcPts val="1100"/>
              </a:spcBef>
              <a:spcAft>
                <a:spcPts val="0"/>
              </a:spcAft>
              <a:buNone/>
            </a:pPr>
            <a:r>
              <a:rPr lang="it" b="1">
                <a:solidFill>
                  <a:srgbClr val="666666"/>
                </a:solidFill>
                <a:highlight>
                  <a:srgbClr val="FFFFFF"/>
                </a:highlight>
              </a:rPr>
              <a:t>Frida è un modello di forza, indipendenza e stile.</a:t>
            </a:r>
            <a:endParaRPr b="1">
              <a:solidFill>
                <a:srgbClr val="666666"/>
              </a:solidFill>
              <a:highlight>
                <a:srgbClr val="FFFFFF"/>
              </a:highlight>
            </a:endParaRPr>
          </a:p>
          <a:p>
            <a:pPr marL="0" lvl="0" indent="0" algn="l" rtl="0">
              <a:lnSpc>
                <a:spcPct val="115000"/>
              </a:lnSpc>
              <a:spcBef>
                <a:spcPts val="1100"/>
              </a:spcBef>
              <a:spcAft>
                <a:spcPts val="1100"/>
              </a:spcAft>
              <a:buNone/>
            </a:pPr>
            <a:endParaRPr sz="11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768425" y="1165025"/>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133000"/>
              </a:lnSpc>
              <a:spcBef>
                <a:spcPts val="900"/>
              </a:spcBef>
              <a:spcAft>
                <a:spcPts val="0"/>
              </a:spcAft>
              <a:buNone/>
            </a:pPr>
            <a:r>
              <a:rPr lang="it" sz="1800" b="1">
                <a:solidFill>
                  <a:srgbClr val="222222"/>
                </a:solidFill>
                <a:highlight>
                  <a:srgbClr val="FFFFFF"/>
                </a:highlight>
                <a:latin typeface="Roboto"/>
                <a:ea typeface="Roboto"/>
                <a:cs typeface="Roboto"/>
                <a:sym typeface="Roboto"/>
              </a:rPr>
              <a:t>F</a:t>
            </a:r>
            <a:r>
              <a:rPr lang="it" sz="2000" b="1">
                <a:solidFill>
                  <a:srgbClr val="222222"/>
                </a:solidFill>
                <a:highlight>
                  <a:srgbClr val="FFFFFF"/>
                </a:highlight>
              </a:rPr>
              <a:t>rida y Diego Rivera</a:t>
            </a:r>
            <a:endParaRPr sz="2000" b="1">
              <a:solidFill>
                <a:srgbClr val="222222"/>
              </a:solidFill>
              <a:highlight>
                <a:srgbClr val="FFFFFF"/>
              </a:highlight>
            </a:endParaRPr>
          </a:p>
          <a:p>
            <a:pPr marL="0" lvl="0" indent="0" algn="just" rtl="0">
              <a:lnSpc>
                <a:spcPct val="115000"/>
              </a:lnSpc>
              <a:spcBef>
                <a:spcPts val="1100"/>
              </a:spcBef>
              <a:spcAft>
                <a:spcPts val="0"/>
              </a:spcAft>
              <a:buNone/>
            </a:pPr>
            <a:r>
              <a:rPr lang="it">
                <a:solidFill>
                  <a:srgbClr val="222222"/>
                </a:solidFill>
                <a:highlight>
                  <a:srgbClr val="FFFFFF"/>
                </a:highlight>
              </a:rPr>
              <a:t>Frida era una auténtica devota de su marido, Diego Rivera.</a:t>
            </a:r>
            <a:endParaRPr>
              <a:solidFill>
                <a:srgbClr val="222222"/>
              </a:solidFill>
              <a:highlight>
                <a:srgbClr val="FFFFFF"/>
              </a:highlight>
            </a:endParaRPr>
          </a:p>
          <a:p>
            <a:pPr marL="0" lvl="0" indent="0" algn="just" rtl="0">
              <a:lnSpc>
                <a:spcPct val="150000"/>
              </a:lnSpc>
              <a:spcBef>
                <a:spcPts val="1100"/>
              </a:spcBef>
              <a:spcAft>
                <a:spcPts val="0"/>
              </a:spcAft>
              <a:buNone/>
            </a:pPr>
            <a:r>
              <a:rPr lang="it">
                <a:solidFill>
                  <a:srgbClr val="222222"/>
                </a:solidFill>
                <a:highlight>
                  <a:srgbClr val="FFFFFF"/>
                </a:highlight>
              </a:rPr>
              <a:t>Siempre percibió a Diego como un talento superior, mientras que se percibía su propia obra como “absolutamente espantosa”.</a:t>
            </a:r>
            <a:endParaRPr>
              <a:solidFill>
                <a:srgbClr val="222222"/>
              </a:solidFill>
              <a:highlight>
                <a:srgbClr val="FFFFFF"/>
              </a:highlight>
            </a:endParaRPr>
          </a:p>
          <a:p>
            <a:pPr marL="0" lvl="0" indent="0" algn="just" rtl="0">
              <a:lnSpc>
                <a:spcPct val="115000"/>
              </a:lnSpc>
              <a:spcBef>
                <a:spcPts val="1100"/>
              </a:spcBef>
              <a:spcAft>
                <a:spcPts val="0"/>
              </a:spcAft>
              <a:buNone/>
            </a:pPr>
            <a:endParaRPr b="1">
              <a:solidFill>
                <a:srgbClr val="666666"/>
              </a:solidFill>
              <a:highlight>
                <a:srgbClr val="FFFFFF"/>
              </a:highlight>
            </a:endParaRPr>
          </a:p>
          <a:p>
            <a:pPr marL="0" lvl="0" indent="0" algn="l" rtl="0">
              <a:lnSpc>
                <a:spcPct val="115000"/>
              </a:lnSpc>
              <a:spcBef>
                <a:spcPts val="1100"/>
              </a:spcBef>
              <a:spcAft>
                <a:spcPts val="1100"/>
              </a:spcAft>
              <a:buNone/>
            </a:pPr>
            <a:endParaRPr sz="1100" b="1">
              <a:solidFill>
                <a:schemeClr val="dk1"/>
              </a:solidFill>
            </a:endParaRPr>
          </a:p>
        </p:txBody>
      </p:sp>
      <p:pic>
        <p:nvPicPr>
          <p:cNvPr id="73" name="Google Shape;73;p16"/>
          <p:cNvPicPr preferRelativeResize="0"/>
          <p:nvPr/>
        </p:nvPicPr>
        <p:blipFill>
          <a:blip r:embed="rId3">
            <a:alphaModFix/>
          </a:blip>
          <a:stretch>
            <a:fillRect/>
          </a:stretch>
        </p:blipFill>
        <p:spPr>
          <a:xfrm>
            <a:off x="4875175" y="152400"/>
            <a:ext cx="3815245"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p:nvPr/>
        </p:nvSpPr>
        <p:spPr>
          <a:xfrm>
            <a:off x="768425" y="1165025"/>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133000"/>
              </a:lnSpc>
              <a:spcBef>
                <a:spcPts val="900"/>
              </a:spcBef>
              <a:spcAft>
                <a:spcPts val="0"/>
              </a:spcAft>
              <a:buNone/>
            </a:pPr>
            <a:r>
              <a:rPr lang="it" sz="1800" b="1">
                <a:solidFill>
                  <a:srgbClr val="222222"/>
                </a:solidFill>
                <a:highlight>
                  <a:srgbClr val="FFFFFF"/>
                </a:highlight>
                <a:latin typeface="Roboto"/>
                <a:ea typeface="Roboto"/>
                <a:cs typeface="Roboto"/>
                <a:sym typeface="Roboto"/>
              </a:rPr>
              <a:t>L</a:t>
            </a:r>
            <a:r>
              <a:rPr lang="it" sz="1800" b="1">
                <a:solidFill>
                  <a:srgbClr val="222222"/>
                </a:solidFill>
                <a:highlight>
                  <a:srgbClr val="FFFFFF"/>
                </a:highlight>
              </a:rPr>
              <a:t>as dos Fridas</a:t>
            </a:r>
            <a:endParaRPr sz="1800" b="1">
              <a:solidFill>
                <a:srgbClr val="222222"/>
              </a:solidFill>
              <a:highlight>
                <a:srgbClr val="FFFFFF"/>
              </a:highlight>
            </a:endParaRPr>
          </a:p>
          <a:p>
            <a:pPr marL="0" lvl="0" indent="0" algn="just" rtl="0">
              <a:lnSpc>
                <a:spcPct val="150000"/>
              </a:lnSpc>
              <a:spcBef>
                <a:spcPts val="900"/>
              </a:spcBef>
              <a:spcAft>
                <a:spcPts val="0"/>
              </a:spcAft>
              <a:buNone/>
            </a:pPr>
            <a:r>
              <a:rPr lang="it">
                <a:solidFill>
                  <a:srgbClr val="222222"/>
                </a:solidFill>
                <a:highlight>
                  <a:srgbClr val="FFFFFF"/>
                </a:highlight>
              </a:rPr>
              <a:t>El cuadro Las dos Fridas de Frida Kahlo (1907-1954) es un autorretrato doble pintado en óleo y terminado en 1939, año en que la artista se divorcia del muralista mexicano Diego Rivera.</a:t>
            </a:r>
            <a:endParaRPr>
              <a:solidFill>
                <a:srgbClr val="222222"/>
              </a:solidFill>
              <a:highlight>
                <a:srgbClr val="FFFFFF"/>
              </a:highlight>
            </a:endParaRPr>
          </a:p>
          <a:p>
            <a:pPr marL="0" lvl="0" indent="0" algn="just" rtl="0">
              <a:lnSpc>
                <a:spcPct val="150000"/>
              </a:lnSpc>
              <a:spcBef>
                <a:spcPts val="900"/>
              </a:spcBef>
              <a:spcAft>
                <a:spcPts val="0"/>
              </a:spcAft>
              <a:buNone/>
            </a:pPr>
            <a:endParaRPr sz="1800" b="1">
              <a:solidFill>
                <a:srgbClr val="222222"/>
              </a:solidFill>
              <a:highlight>
                <a:srgbClr val="FFFFFF"/>
              </a:highlight>
            </a:endParaRPr>
          </a:p>
          <a:p>
            <a:pPr marL="0" lvl="0" indent="0" algn="just" rtl="0">
              <a:lnSpc>
                <a:spcPct val="115000"/>
              </a:lnSpc>
              <a:spcBef>
                <a:spcPts val="1100"/>
              </a:spcBef>
              <a:spcAft>
                <a:spcPts val="0"/>
              </a:spcAft>
              <a:buNone/>
            </a:pPr>
            <a:endParaRPr b="1">
              <a:solidFill>
                <a:srgbClr val="666666"/>
              </a:solidFill>
              <a:highlight>
                <a:srgbClr val="FFFFFF"/>
              </a:highlight>
            </a:endParaRPr>
          </a:p>
          <a:p>
            <a:pPr marL="0" lvl="0" indent="0" algn="l" rtl="0">
              <a:lnSpc>
                <a:spcPct val="115000"/>
              </a:lnSpc>
              <a:spcBef>
                <a:spcPts val="1100"/>
              </a:spcBef>
              <a:spcAft>
                <a:spcPts val="1100"/>
              </a:spcAft>
              <a:buNone/>
            </a:pPr>
            <a:endParaRPr sz="1100" b="1">
              <a:solidFill>
                <a:schemeClr val="dk1"/>
              </a:solidFill>
            </a:endParaRPr>
          </a:p>
        </p:txBody>
      </p:sp>
      <p:pic>
        <p:nvPicPr>
          <p:cNvPr id="79" name="Google Shape;79;p17"/>
          <p:cNvPicPr preferRelativeResize="0"/>
          <p:nvPr/>
        </p:nvPicPr>
        <p:blipFill>
          <a:blip r:embed="rId3">
            <a:alphaModFix/>
          </a:blip>
          <a:stretch>
            <a:fillRect/>
          </a:stretch>
        </p:blipFill>
        <p:spPr>
          <a:xfrm>
            <a:off x="4633900" y="361263"/>
            <a:ext cx="4386177" cy="44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p:nvPr/>
        </p:nvSpPr>
        <p:spPr>
          <a:xfrm>
            <a:off x="594900" y="470975"/>
            <a:ext cx="3396000" cy="3978300"/>
          </a:xfrm>
          <a:prstGeom prst="rect">
            <a:avLst/>
          </a:prstGeom>
          <a:noFill/>
          <a:ln>
            <a:noFill/>
          </a:ln>
        </p:spPr>
        <p:txBody>
          <a:bodyPr spcFirstLastPara="1" wrap="square" lIns="91425" tIns="91425" rIns="91425" bIns="91425" anchor="t" anchorCtr="0">
            <a:noAutofit/>
          </a:bodyPr>
          <a:lstStyle/>
          <a:p>
            <a:pPr marL="0" lvl="0" indent="0" algn="ctr" rtl="0">
              <a:lnSpc>
                <a:spcPct val="133000"/>
              </a:lnSpc>
              <a:spcBef>
                <a:spcPts val="900"/>
              </a:spcBef>
              <a:spcAft>
                <a:spcPts val="0"/>
              </a:spcAft>
              <a:buNone/>
            </a:pPr>
            <a:r>
              <a:rPr lang="it" sz="1800" b="1">
                <a:solidFill>
                  <a:srgbClr val="222222"/>
                </a:solidFill>
                <a:highlight>
                  <a:srgbClr val="FFFFFF"/>
                </a:highlight>
              </a:rPr>
              <a:t>Autorretrato con collar de espinas</a:t>
            </a:r>
            <a:endParaRPr sz="1800" b="1">
              <a:solidFill>
                <a:srgbClr val="222222"/>
              </a:solidFill>
              <a:highlight>
                <a:srgbClr val="FFFFFF"/>
              </a:highlight>
            </a:endParaRPr>
          </a:p>
          <a:p>
            <a:pPr marL="0" lvl="0" indent="0" algn="just" rtl="0">
              <a:lnSpc>
                <a:spcPct val="150000"/>
              </a:lnSpc>
              <a:spcBef>
                <a:spcPts val="900"/>
              </a:spcBef>
              <a:spcAft>
                <a:spcPts val="0"/>
              </a:spcAft>
              <a:buNone/>
            </a:pPr>
            <a:r>
              <a:rPr lang="it">
                <a:solidFill>
                  <a:srgbClr val="222222"/>
                </a:solidFill>
                <a:highlight>
                  <a:srgbClr val="FFFFFF"/>
                </a:highlight>
              </a:rPr>
              <a:t>"Autorretrato con collar de espinas" fue pintado en 1940.</a:t>
            </a:r>
            <a:endParaRPr>
              <a:solidFill>
                <a:srgbClr val="222222"/>
              </a:solidFill>
              <a:highlight>
                <a:srgbClr val="FFFFFF"/>
              </a:highlight>
            </a:endParaRPr>
          </a:p>
          <a:p>
            <a:pPr marL="0" lvl="0" indent="0" algn="just" rtl="0">
              <a:lnSpc>
                <a:spcPct val="150000"/>
              </a:lnSpc>
              <a:spcBef>
                <a:spcPts val="900"/>
              </a:spcBef>
              <a:spcAft>
                <a:spcPts val="0"/>
              </a:spcAft>
              <a:buNone/>
            </a:pPr>
            <a:r>
              <a:rPr lang="it">
                <a:solidFill>
                  <a:srgbClr val="222222"/>
                </a:solidFill>
                <a:highlight>
                  <a:srgbClr val="FFFFFF"/>
                </a:highlight>
              </a:rPr>
              <a:t>En esta obra, Frida Kahlo se pinta a sí misma de frente con una corona de espinas en forma de collar.</a:t>
            </a:r>
            <a:endParaRPr>
              <a:solidFill>
                <a:srgbClr val="222222"/>
              </a:solidFill>
              <a:highlight>
                <a:srgbClr val="FFFFFF"/>
              </a:highlight>
            </a:endParaRPr>
          </a:p>
          <a:p>
            <a:pPr marL="0" lvl="0" indent="0" algn="l" rtl="0">
              <a:lnSpc>
                <a:spcPct val="150000"/>
              </a:lnSpc>
              <a:spcBef>
                <a:spcPts val="900"/>
              </a:spcBef>
              <a:spcAft>
                <a:spcPts val="0"/>
              </a:spcAft>
              <a:buNone/>
            </a:pPr>
            <a:r>
              <a:rPr lang="it">
                <a:solidFill>
                  <a:srgbClr val="222222"/>
                </a:solidFill>
                <a:highlight>
                  <a:srgbClr val="FFFFFF"/>
                </a:highlight>
              </a:rPr>
              <a:t>Del collar cuelga un colibrí muerto, sus alas extendidas imitan a las cejas de Frida.</a:t>
            </a:r>
            <a:endParaRPr>
              <a:solidFill>
                <a:srgbClr val="222222"/>
              </a:solidFill>
              <a:highlight>
                <a:srgbClr val="FFFFFF"/>
              </a:highlight>
            </a:endParaRPr>
          </a:p>
          <a:p>
            <a:pPr marL="0" lvl="0" indent="0" algn="just" rtl="0">
              <a:lnSpc>
                <a:spcPct val="150000"/>
              </a:lnSpc>
              <a:spcBef>
                <a:spcPts val="900"/>
              </a:spcBef>
              <a:spcAft>
                <a:spcPts val="0"/>
              </a:spcAft>
              <a:buNone/>
            </a:pPr>
            <a:endParaRPr sz="1800" b="1">
              <a:solidFill>
                <a:srgbClr val="222222"/>
              </a:solidFill>
              <a:highlight>
                <a:srgbClr val="FFFFFF"/>
              </a:highlight>
              <a:latin typeface="Roboto"/>
              <a:ea typeface="Roboto"/>
              <a:cs typeface="Roboto"/>
              <a:sym typeface="Roboto"/>
            </a:endParaRPr>
          </a:p>
          <a:p>
            <a:pPr marL="0" lvl="0" indent="0" algn="just" rtl="0">
              <a:lnSpc>
                <a:spcPct val="115000"/>
              </a:lnSpc>
              <a:spcBef>
                <a:spcPts val="1100"/>
              </a:spcBef>
              <a:spcAft>
                <a:spcPts val="0"/>
              </a:spcAft>
              <a:buNone/>
            </a:pPr>
            <a:endParaRPr b="1">
              <a:solidFill>
                <a:srgbClr val="666666"/>
              </a:solidFill>
              <a:highlight>
                <a:srgbClr val="FFFFFF"/>
              </a:highlight>
            </a:endParaRPr>
          </a:p>
          <a:p>
            <a:pPr marL="0" lvl="0" indent="0" algn="l" rtl="0">
              <a:lnSpc>
                <a:spcPct val="115000"/>
              </a:lnSpc>
              <a:spcBef>
                <a:spcPts val="1100"/>
              </a:spcBef>
              <a:spcAft>
                <a:spcPts val="1100"/>
              </a:spcAft>
              <a:buNone/>
            </a:pPr>
            <a:endParaRPr sz="1100" b="1">
              <a:solidFill>
                <a:schemeClr val="dk1"/>
              </a:solidFill>
            </a:endParaRPr>
          </a:p>
        </p:txBody>
      </p:sp>
      <p:pic>
        <p:nvPicPr>
          <p:cNvPr id="85" name="Google Shape;85;p18"/>
          <p:cNvPicPr preferRelativeResize="0"/>
          <p:nvPr/>
        </p:nvPicPr>
        <p:blipFill>
          <a:blip r:embed="rId3">
            <a:alphaModFix/>
          </a:blip>
          <a:stretch>
            <a:fillRect/>
          </a:stretch>
        </p:blipFill>
        <p:spPr>
          <a:xfrm>
            <a:off x="4877750" y="46638"/>
            <a:ext cx="3975229" cy="505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p:nvPr/>
        </p:nvSpPr>
        <p:spPr>
          <a:xfrm>
            <a:off x="557700" y="297475"/>
            <a:ext cx="3693300" cy="4845900"/>
          </a:xfrm>
          <a:prstGeom prst="rect">
            <a:avLst/>
          </a:prstGeom>
          <a:noFill/>
          <a:ln>
            <a:noFill/>
          </a:ln>
        </p:spPr>
        <p:txBody>
          <a:bodyPr spcFirstLastPara="1" wrap="square" lIns="91425" tIns="91425" rIns="91425" bIns="91425" anchor="t" anchorCtr="0">
            <a:noAutofit/>
          </a:bodyPr>
          <a:lstStyle/>
          <a:p>
            <a:pPr marL="0" lvl="0" indent="0" algn="ctr" rtl="0">
              <a:lnSpc>
                <a:spcPct val="133000"/>
              </a:lnSpc>
              <a:spcBef>
                <a:spcPts val="900"/>
              </a:spcBef>
              <a:spcAft>
                <a:spcPts val="0"/>
              </a:spcAft>
              <a:buNone/>
            </a:pPr>
            <a:r>
              <a:rPr lang="it" sz="1800" b="1">
                <a:solidFill>
                  <a:srgbClr val="222222"/>
                </a:solidFill>
                <a:highlight>
                  <a:srgbClr val="FFFFFF"/>
                </a:highlight>
              </a:rPr>
              <a:t>Yo y mis loros</a:t>
            </a:r>
            <a:endParaRPr sz="1800" b="1">
              <a:solidFill>
                <a:srgbClr val="222222"/>
              </a:solidFill>
              <a:highlight>
                <a:srgbClr val="FFFFFF"/>
              </a:highlight>
            </a:endParaRPr>
          </a:p>
          <a:p>
            <a:pPr marL="0" lvl="0" indent="0" algn="just" rtl="0">
              <a:lnSpc>
                <a:spcPct val="150000"/>
              </a:lnSpc>
              <a:spcBef>
                <a:spcPts val="900"/>
              </a:spcBef>
              <a:spcAft>
                <a:spcPts val="0"/>
              </a:spcAft>
              <a:buNone/>
            </a:pPr>
            <a:r>
              <a:rPr lang="it">
                <a:solidFill>
                  <a:srgbClr val="222222"/>
                </a:solidFill>
                <a:highlight>
                  <a:srgbClr val="FFFFFF"/>
                </a:highlight>
              </a:rPr>
              <a:t>La imagen muestra el Autorretrato de Frida Kahlo llamado "Yo y mis loros" (1941)</a:t>
            </a:r>
            <a:endParaRPr>
              <a:solidFill>
                <a:srgbClr val="222222"/>
              </a:solidFill>
              <a:highlight>
                <a:srgbClr val="FFFFFF"/>
              </a:highlight>
            </a:endParaRPr>
          </a:p>
          <a:p>
            <a:pPr marL="0" lvl="0" indent="0" algn="just" rtl="0">
              <a:lnSpc>
                <a:spcPct val="150000"/>
              </a:lnSpc>
              <a:spcBef>
                <a:spcPts val="900"/>
              </a:spcBef>
              <a:spcAft>
                <a:spcPts val="0"/>
              </a:spcAft>
              <a:buNone/>
            </a:pPr>
            <a:r>
              <a:rPr lang="it">
                <a:solidFill>
                  <a:srgbClr val="222222"/>
                </a:solidFill>
                <a:highlight>
                  <a:srgbClr val="FFFFFF"/>
                </a:highlight>
              </a:rPr>
              <a:t>Después de su segundo matrimonio con Diego Rivera en diciembre de 1940, la vida de Frida se asentó en una rutina algo más calmada que su vida anterior.</a:t>
            </a:r>
            <a:endParaRPr>
              <a:solidFill>
                <a:srgbClr val="222222"/>
              </a:solidFill>
              <a:highlight>
                <a:srgbClr val="FFFFFF"/>
              </a:highlight>
            </a:endParaRPr>
          </a:p>
          <a:p>
            <a:pPr marL="0" lvl="0" indent="0" algn="just" rtl="0">
              <a:lnSpc>
                <a:spcPct val="150000"/>
              </a:lnSpc>
              <a:spcBef>
                <a:spcPts val="900"/>
              </a:spcBef>
              <a:spcAft>
                <a:spcPts val="0"/>
              </a:spcAft>
              <a:buNone/>
            </a:pPr>
            <a:r>
              <a:rPr lang="it">
                <a:solidFill>
                  <a:srgbClr val="222222"/>
                </a:solidFill>
                <a:highlight>
                  <a:srgbClr val="FFFFFF"/>
                </a:highlight>
              </a:rPr>
              <a:t>Aunque estaban casados, llevaban vidas separadas. Fueron las cosas ordinarias de la vida: animales, niños, flores y el campo las que más interesaban a Frida. Éste es uno de los muchos autorretratos en que Frida incluyó a sus loros.</a:t>
            </a:r>
            <a:endParaRPr>
              <a:solidFill>
                <a:srgbClr val="222222"/>
              </a:solidFill>
              <a:highlight>
                <a:srgbClr val="FFFFFF"/>
              </a:highlight>
            </a:endParaRPr>
          </a:p>
          <a:p>
            <a:pPr marL="0" lvl="0" indent="0" algn="l" rtl="0">
              <a:lnSpc>
                <a:spcPct val="150000"/>
              </a:lnSpc>
              <a:spcBef>
                <a:spcPts val="900"/>
              </a:spcBef>
              <a:spcAft>
                <a:spcPts val="0"/>
              </a:spcAft>
              <a:buNone/>
            </a:pPr>
            <a:endParaRPr sz="1800" b="1">
              <a:solidFill>
                <a:srgbClr val="222222"/>
              </a:solidFill>
              <a:highlight>
                <a:srgbClr val="FFFFFF"/>
              </a:highlight>
            </a:endParaRPr>
          </a:p>
          <a:p>
            <a:pPr marL="0" lvl="0" indent="0" algn="just" rtl="0">
              <a:lnSpc>
                <a:spcPct val="150000"/>
              </a:lnSpc>
              <a:spcBef>
                <a:spcPts val="900"/>
              </a:spcBef>
              <a:spcAft>
                <a:spcPts val="0"/>
              </a:spcAft>
              <a:buNone/>
            </a:pPr>
            <a:endParaRPr sz="1800" b="1">
              <a:solidFill>
                <a:srgbClr val="222222"/>
              </a:solidFill>
              <a:highlight>
                <a:srgbClr val="FFFFFF"/>
              </a:highlight>
              <a:latin typeface="Roboto"/>
              <a:ea typeface="Roboto"/>
              <a:cs typeface="Roboto"/>
              <a:sym typeface="Roboto"/>
            </a:endParaRPr>
          </a:p>
          <a:p>
            <a:pPr marL="0" lvl="0" indent="0" algn="just" rtl="0">
              <a:lnSpc>
                <a:spcPct val="115000"/>
              </a:lnSpc>
              <a:spcBef>
                <a:spcPts val="1100"/>
              </a:spcBef>
              <a:spcAft>
                <a:spcPts val="0"/>
              </a:spcAft>
              <a:buNone/>
            </a:pPr>
            <a:endParaRPr b="1">
              <a:solidFill>
                <a:srgbClr val="666666"/>
              </a:solidFill>
              <a:highlight>
                <a:srgbClr val="FFFFFF"/>
              </a:highlight>
            </a:endParaRPr>
          </a:p>
          <a:p>
            <a:pPr marL="0" lvl="0" indent="0" algn="l" rtl="0">
              <a:lnSpc>
                <a:spcPct val="115000"/>
              </a:lnSpc>
              <a:spcBef>
                <a:spcPts val="1100"/>
              </a:spcBef>
              <a:spcAft>
                <a:spcPts val="1100"/>
              </a:spcAft>
              <a:buNone/>
            </a:pPr>
            <a:endParaRPr sz="1100" b="1">
              <a:solidFill>
                <a:schemeClr val="dk1"/>
              </a:solidFill>
            </a:endParaRPr>
          </a:p>
        </p:txBody>
      </p:sp>
      <p:pic>
        <p:nvPicPr>
          <p:cNvPr id="91" name="Google Shape;91;p19"/>
          <p:cNvPicPr preferRelativeResize="0"/>
          <p:nvPr/>
        </p:nvPicPr>
        <p:blipFill>
          <a:blip r:embed="rId3">
            <a:alphaModFix/>
          </a:blip>
          <a:stretch>
            <a:fillRect/>
          </a:stretch>
        </p:blipFill>
        <p:spPr>
          <a:xfrm>
            <a:off x="5027891" y="53225"/>
            <a:ext cx="387966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p:nvPr/>
        </p:nvSpPr>
        <p:spPr>
          <a:xfrm>
            <a:off x="557700" y="297475"/>
            <a:ext cx="3693300" cy="4845900"/>
          </a:xfrm>
          <a:prstGeom prst="rect">
            <a:avLst/>
          </a:prstGeom>
          <a:noFill/>
          <a:ln>
            <a:noFill/>
          </a:ln>
        </p:spPr>
        <p:txBody>
          <a:bodyPr spcFirstLastPara="1" wrap="square" lIns="91425" tIns="91425" rIns="91425" bIns="91425" anchor="t" anchorCtr="0">
            <a:noAutofit/>
          </a:bodyPr>
          <a:lstStyle/>
          <a:p>
            <a:pPr marL="0" lvl="0" indent="0" algn="ctr" rtl="0">
              <a:lnSpc>
                <a:spcPct val="133000"/>
              </a:lnSpc>
              <a:spcBef>
                <a:spcPts val="900"/>
              </a:spcBef>
              <a:spcAft>
                <a:spcPts val="0"/>
              </a:spcAft>
              <a:buNone/>
            </a:pPr>
            <a:r>
              <a:rPr lang="it" sz="1800" b="1">
                <a:solidFill>
                  <a:srgbClr val="222222"/>
                </a:solidFill>
                <a:highlight>
                  <a:srgbClr val="FFFFFF"/>
                </a:highlight>
              </a:rPr>
              <a:t>El ciervo herido</a:t>
            </a:r>
            <a:endParaRPr sz="1800" b="1">
              <a:solidFill>
                <a:srgbClr val="222222"/>
              </a:solidFill>
              <a:highlight>
                <a:srgbClr val="FFFFFF"/>
              </a:highlight>
            </a:endParaRPr>
          </a:p>
          <a:p>
            <a:pPr marL="0" lvl="0" indent="0" algn="just" rtl="0">
              <a:lnSpc>
                <a:spcPct val="150000"/>
              </a:lnSpc>
              <a:spcBef>
                <a:spcPts val="900"/>
              </a:spcBef>
              <a:spcAft>
                <a:spcPts val="0"/>
              </a:spcAft>
              <a:buNone/>
            </a:pPr>
            <a:r>
              <a:rPr lang="it">
                <a:solidFill>
                  <a:srgbClr val="222222"/>
                </a:solidFill>
                <a:highlight>
                  <a:srgbClr val="FFFFFF"/>
                </a:highlight>
              </a:rPr>
              <a:t>Hacia 1949 Frida Kahlo realizó una de sus cirugías para mejorar el problema de su columna. Nada se logró.</a:t>
            </a:r>
            <a:endParaRPr>
              <a:solidFill>
                <a:srgbClr val="222222"/>
              </a:solidFill>
              <a:highlight>
                <a:srgbClr val="FFFFFF"/>
              </a:highlight>
            </a:endParaRPr>
          </a:p>
          <a:p>
            <a:pPr marL="0" lvl="0" indent="0" algn="just" rtl="0">
              <a:lnSpc>
                <a:spcPct val="150000"/>
              </a:lnSpc>
              <a:spcBef>
                <a:spcPts val="900"/>
              </a:spcBef>
              <a:spcAft>
                <a:spcPts val="0"/>
              </a:spcAft>
              <a:buNone/>
            </a:pPr>
            <a:r>
              <a:rPr lang="it">
                <a:solidFill>
                  <a:srgbClr val="222222"/>
                </a:solidFill>
                <a:highlight>
                  <a:srgbClr val="FFFFFF"/>
                </a:highlight>
              </a:rPr>
              <a:t>Decepcionada por los resultados, se representó a sí misma como un ciervo herido en cacería. Su propia cabeza con cuerpo de ciervo lleva una cornamenta. El cuerpo es atravesado por muchas heridas. El ciervo, en medio del bosque árido, en el que al fondo puede distinguirse la luz del horizonte, es incapaz de salvarse.</a:t>
            </a:r>
            <a:endParaRPr>
              <a:solidFill>
                <a:srgbClr val="222222"/>
              </a:solidFill>
              <a:highlight>
                <a:srgbClr val="FFFFFF"/>
              </a:highlight>
            </a:endParaRPr>
          </a:p>
          <a:p>
            <a:pPr marL="0" lvl="0" indent="0" algn="just" rtl="0">
              <a:lnSpc>
                <a:spcPct val="150000"/>
              </a:lnSpc>
              <a:spcBef>
                <a:spcPts val="900"/>
              </a:spcBef>
              <a:spcAft>
                <a:spcPts val="0"/>
              </a:spcAft>
              <a:buNone/>
            </a:pPr>
            <a:endParaRPr sz="1900" b="1">
              <a:solidFill>
                <a:srgbClr val="222222"/>
              </a:solidFill>
              <a:highlight>
                <a:srgbClr val="FFFFFF"/>
              </a:highlight>
            </a:endParaRPr>
          </a:p>
          <a:p>
            <a:pPr marL="0" lvl="0" indent="0" algn="l" rtl="0">
              <a:lnSpc>
                <a:spcPct val="150000"/>
              </a:lnSpc>
              <a:spcBef>
                <a:spcPts val="900"/>
              </a:spcBef>
              <a:spcAft>
                <a:spcPts val="0"/>
              </a:spcAft>
              <a:buNone/>
            </a:pPr>
            <a:endParaRPr sz="1800" b="1">
              <a:solidFill>
                <a:srgbClr val="222222"/>
              </a:solidFill>
              <a:highlight>
                <a:srgbClr val="FFFFFF"/>
              </a:highlight>
            </a:endParaRPr>
          </a:p>
          <a:p>
            <a:pPr marL="0" lvl="0" indent="0" algn="just" rtl="0">
              <a:lnSpc>
                <a:spcPct val="150000"/>
              </a:lnSpc>
              <a:spcBef>
                <a:spcPts val="900"/>
              </a:spcBef>
              <a:spcAft>
                <a:spcPts val="0"/>
              </a:spcAft>
              <a:buNone/>
            </a:pPr>
            <a:endParaRPr sz="1800" b="1">
              <a:solidFill>
                <a:srgbClr val="222222"/>
              </a:solidFill>
              <a:highlight>
                <a:srgbClr val="FFFFFF"/>
              </a:highlight>
              <a:latin typeface="Roboto"/>
              <a:ea typeface="Roboto"/>
              <a:cs typeface="Roboto"/>
              <a:sym typeface="Roboto"/>
            </a:endParaRPr>
          </a:p>
          <a:p>
            <a:pPr marL="0" lvl="0" indent="0" algn="just" rtl="0">
              <a:lnSpc>
                <a:spcPct val="115000"/>
              </a:lnSpc>
              <a:spcBef>
                <a:spcPts val="1100"/>
              </a:spcBef>
              <a:spcAft>
                <a:spcPts val="0"/>
              </a:spcAft>
              <a:buNone/>
            </a:pPr>
            <a:endParaRPr b="1">
              <a:solidFill>
                <a:srgbClr val="666666"/>
              </a:solidFill>
              <a:highlight>
                <a:srgbClr val="FFFFFF"/>
              </a:highlight>
            </a:endParaRPr>
          </a:p>
          <a:p>
            <a:pPr marL="0" lvl="0" indent="0" algn="l" rtl="0">
              <a:lnSpc>
                <a:spcPct val="115000"/>
              </a:lnSpc>
              <a:spcBef>
                <a:spcPts val="1100"/>
              </a:spcBef>
              <a:spcAft>
                <a:spcPts val="1100"/>
              </a:spcAft>
              <a:buNone/>
            </a:pPr>
            <a:endParaRPr sz="1100" b="1">
              <a:solidFill>
                <a:schemeClr val="dk1"/>
              </a:solidFill>
            </a:endParaRPr>
          </a:p>
        </p:txBody>
      </p:sp>
      <p:pic>
        <p:nvPicPr>
          <p:cNvPr id="97" name="Google Shape;97;p20"/>
          <p:cNvPicPr preferRelativeResize="0"/>
          <p:nvPr/>
        </p:nvPicPr>
        <p:blipFill>
          <a:blip r:embed="rId3">
            <a:alphaModFix/>
          </a:blip>
          <a:stretch>
            <a:fillRect/>
          </a:stretch>
        </p:blipFill>
        <p:spPr>
          <a:xfrm>
            <a:off x="4572000" y="768425"/>
            <a:ext cx="4572000" cy="34006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p:nvPr/>
        </p:nvSpPr>
        <p:spPr>
          <a:xfrm>
            <a:off x="0" y="-125"/>
            <a:ext cx="4572000" cy="51435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it" sz="1100" dirty="0">
                <a:solidFill>
                  <a:schemeClr val="dk1"/>
                </a:solidFill>
              </a:rPr>
              <a:t>"</a:t>
            </a:r>
            <a:r>
              <a:rPr lang="it" sz="1900" dirty="0">
                <a:solidFill>
                  <a:schemeClr val="dk1"/>
                </a:solidFill>
              </a:rPr>
              <a:t>¿Te gustó el espectáculo teatral sobre </a:t>
            </a:r>
            <a:endParaRPr sz="1900" dirty="0">
              <a:solidFill>
                <a:schemeClr val="dk1"/>
              </a:solidFill>
            </a:endParaRPr>
          </a:p>
          <a:p>
            <a:pPr marL="0" lvl="0" indent="0" algn="ctr" rtl="0">
              <a:lnSpc>
                <a:spcPct val="150000"/>
              </a:lnSpc>
              <a:spcBef>
                <a:spcPts val="0"/>
              </a:spcBef>
              <a:spcAft>
                <a:spcPts val="0"/>
              </a:spcAft>
              <a:buNone/>
            </a:pPr>
            <a:endParaRPr lang="it" sz="1900" dirty="0" smtClean="0">
              <a:solidFill>
                <a:schemeClr val="dk1"/>
              </a:solidFill>
            </a:endParaRPr>
          </a:p>
          <a:p>
            <a:pPr marL="0" lvl="0" indent="0" algn="ctr" rtl="0">
              <a:lnSpc>
                <a:spcPct val="150000"/>
              </a:lnSpc>
              <a:spcBef>
                <a:spcPts val="0"/>
              </a:spcBef>
              <a:spcAft>
                <a:spcPts val="0"/>
              </a:spcAft>
              <a:buNone/>
            </a:pPr>
            <a:r>
              <a:rPr lang="it" sz="1900" dirty="0" smtClean="0">
                <a:solidFill>
                  <a:schemeClr val="dk1"/>
                </a:solidFill>
              </a:rPr>
              <a:t>Frida </a:t>
            </a:r>
            <a:r>
              <a:rPr lang="it" sz="1900" dirty="0">
                <a:solidFill>
                  <a:schemeClr val="dk1"/>
                </a:solidFill>
              </a:rPr>
              <a:t>que vimos en febrero?"</a:t>
            </a:r>
            <a:endParaRPr sz="1900" dirty="0">
              <a:solidFill>
                <a:schemeClr val="dk1"/>
              </a:solidFill>
            </a:endParaRPr>
          </a:p>
          <a:p>
            <a:pPr marL="0" lvl="0" indent="0" algn="just" rtl="0">
              <a:lnSpc>
                <a:spcPct val="150000"/>
              </a:lnSpc>
              <a:spcBef>
                <a:spcPts val="0"/>
              </a:spcBef>
              <a:spcAft>
                <a:spcPts val="0"/>
              </a:spcAft>
              <a:buNone/>
            </a:pPr>
            <a:endParaRPr lang="it" sz="1900" dirty="0" smtClean="0">
              <a:solidFill>
                <a:schemeClr val="dk1"/>
              </a:solidFill>
            </a:endParaRPr>
          </a:p>
          <a:p>
            <a:pPr marL="0" lvl="0" indent="0" algn="just" rtl="0">
              <a:lnSpc>
                <a:spcPct val="150000"/>
              </a:lnSpc>
              <a:spcBef>
                <a:spcPts val="0"/>
              </a:spcBef>
              <a:spcAft>
                <a:spcPts val="0"/>
              </a:spcAft>
              <a:buNone/>
            </a:pPr>
            <a:r>
              <a:rPr lang="it" sz="1900" dirty="0" smtClean="0">
                <a:solidFill>
                  <a:schemeClr val="dk1"/>
                </a:solidFill>
              </a:rPr>
              <a:t>Me </a:t>
            </a:r>
            <a:r>
              <a:rPr lang="it" sz="1900" dirty="0">
                <a:solidFill>
                  <a:schemeClr val="dk1"/>
                </a:solidFill>
              </a:rPr>
              <a:t>gustó muchísimo el espectáculo sobre la vida de Frida Kahlo. </a:t>
            </a:r>
            <a:endParaRPr sz="1900" dirty="0">
              <a:solidFill>
                <a:schemeClr val="dk1"/>
              </a:solidFill>
            </a:endParaRPr>
          </a:p>
          <a:p>
            <a:pPr marL="0" lvl="0" indent="0" algn="l" rtl="0">
              <a:spcBef>
                <a:spcPts val="0"/>
              </a:spcBef>
              <a:spcAft>
                <a:spcPts val="0"/>
              </a:spcAft>
              <a:buNone/>
            </a:pPr>
            <a:r>
              <a:rPr lang="it" sz="1900" dirty="0">
                <a:solidFill>
                  <a:schemeClr val="dk1"/>
                </a:solidFill>
              </a:rPr>
              <a:t>Me gustó sobre todo cuando los actores </a:t>
            </a:r>
            <a:endParaRPr sz="1900" dirty="0">
              <a:solidFill>
                <a:schemeClr val="dk1"/>
              </a:solidFill>
            </a:endParaRPr>
          </a:p>
          <a:p>
            <a:pPr marL="0" lvl="0" indent="0" algn="l" rtl="0">
              <a:spcBef>
                <a:spcPts val="0"/>
              </a:spcBef>
              <a:spcAft>
                <a:spcPts val="0"/>
              </a:spcAft>
              <a:buNone/>
            </a:pPr>
            <a:endParaRPr lang="it" sz="1900" dirty="0" smtClean="0">
              <a:solidFill>
                <a:schemeClr val="dk1"/>
              </a:solidFill>
            </a:endParaRPr>
          </a:p>
          <a:p>
            <a:pPr marL="0" lvl="0" indent="0" algn="l" rtl="0">
              <a:spcBef>
                <a:spcPts val="0"/>
              </a:spcBef>
              <a:spcAft>
                <a:spcPts val="0"/>
              </a:spcAft>
              <a:buNone/>
            </a:pPr>
            <a:r>
              <a:rPr lang="it" sz="1900" dirty="0" smtClean="0">
                <a:solidFill>
                  <a:schemeClr val="dk1"/>
                </a:solidFill>
              </a:rPr>
              <a:t>bajaron </a:t>
            </a:r>
            <a:r>
              <a:rPr lang="it" sz="1900" dirty="0">
                <a:solidFill>
                  <a:schemeClr val="dk1"/>
                </a:solidFill>
              </a:rPr>
              <a:t>del escenario para hablar, cantar </a:t>
            </a:r>
            <a:endParaRPr sz="1900" dirty="0">
              <a:solidFill>
                <a:schemeClr val="dk1"/>
              </a:solidFill>
            </a:endParaRPr>
          </a:p>
          <a:p>
            <a:pPr marL="0" lvl="0" indent="0" algn="l" rtl="0">
              <a:spcBef>
                <a:spcPts val="0"/>
              </a:spcBef>
              <a:spcAft>
                <a:spcPts val="0"/>
              </a:spcAft>
              <a:buNone/>
            </a:pPr>
            <a:r>
              <a:rPr lang="it" sz="1900" dirty="0">
                <a:solidFill>
                  <a:srgbClr val="FF0000"/>
                </a:solidFill>
              </a:rPr>
              <a:t>                                  </a:t>
            </a:r>
            <a:endParaRPr sz="1900" dirty="0">
              <a:solidFill>
                <a:schemeClr val="dk1"/>
              </a:solidFill>
            </a:endParaRPr>
          </a:p>
          <a:p>
            <a:pPr marL="0" lvl="0" indent="0" algn="l" rtl="0">
              <a:spcBef>
                <a:spcPts val="0"/>
              </a:spcBef>
              <a:spcAft>
                <a:spcPts val="0"/>
              </a:spcAft>
              <a:buNone/>
            </a:pPr>
            <a:r>
              <a:rPr lang="it" sz="1900" dirty="0">
                <a:solidFill>
                  <a:schemeClr val="dk1"/>
                </a:solidFill>
              </a:rPr>
              <a:t>y bailar con nosotros que estábamos ahí. </a:t>
            </a:r>
            <a:endParaRPr sz="1900" dirty="0">
              <a:solidFill>
                <a:schemeClr val="dk1"/>
              </a:solidFill>
            </a:endParaRPr>
          </a:p>
          <a:p>
            <a:pPr marL="0" lvl="0" indent="0" algn="just" rtl="0">
              <a:lnSpc>
                <a:spcPct val="150000"/>
              </a:lnSpc>
              <a:spcBef>
                <a:spcPts val="0"/>
              </a:spcBef>
              <a:spcAft>
                <a:spcPts val="0"/>
              </a:spcAft>
              <a:buNone/>
            </a:pPr>
            <a:endParaRPr sz="1900" dirty="0">
              <a:solidFill>
                <a:srgbClr val="888888"/>
              </a:solidFill>
            </a:endParaRPr>
          </a:p>
          <a:p>
            <a:pPr marL="0" lvl="0" indent="0" algn="just" rtl="0">
              <a:lnSpc>
                <a:spcPct val="150000"/>
              </a:lnSpc>
              <a:spcBef>
                <a:spcPts val="0"/>
              </a:spcBef>
              <a:spcAft>
                <a:spcPts val="0"/>
              </a:spcAft>
              <a:buNone/>
            </a:pPr>
            <a:endParaRPr sz="2100" dirty="0">
              <a:solidFill>
                <a:srgbClr val="222222"/>
              </a:solidFill>
              <a:latin typeface="Times New Roman"/>
              <a:ea typeface="Times New Roman"/>
              <a:cs typeface="Times New Roman"/>
              <a:sym typeface="Times New Roman"/>
            </a:endParaRPr>
          </a:p>
        </p:txBody>
      </p:sp>
      <p:sp>
        <p:nvSpPr>
          <p:cNvPr id="103" name="Google Shape;103;p21"/>
          <p:cNvSpPr txBox="1"/>
          <p:nvPr/>
        </p:nvSpPr>
        <p:spPr>
          <a:xfrm>
            <a:off x="4908025" y="-100"/>
            <a:ext cx="3891600" cy="51435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it" sz="2100">
                <a:solidFill>
                  <a:srgbClr val="222222"/>
                </a:solidFill>
                <a:highlight>
                  <a:srgbClr val="EFEFEF"/>
                </a:highlight>
              </a:rPr>
              <a:t>Ti è piaciuto lo spettacolo teatrale su Frida che abbiamo visto a febbraio? </a:t>
            </a:r>
            <a:endParaRPr sz="2100">
              <a:solidFill>
                <a:srgbClr val="222222"/>
              </a:solidFill>
              <a:highlight>
                <a:srgbClr val="EFEFEF"/>
              </a:highlight>
            </a:endParaRPr>
          </a:p>
          <a:p>
            <a:pPr marL="0" lvl="0" indent="0" algn="just" rtl="0">
              <a:lnSpc>
                <a:spcPct val="150000"/>
              </a:lnSpc>
              <a:spcBef>
                <a:spcPts val="0"/>
              </a:spcBef>
              <a:spcAft>
                <a:spcPts val="0"/>
              </a:spcAft>
              <a:buNone/>
            </a:pPr>
            <a:endParaRPr sz="2100">
              <a:solidFill>
                <a:srgbClr val="222222"/>
              </a:solidFill>
              <a:highlight>
                <a:srgbClr val="EFEFEF"/>
              </a:highlight>
            </a:endParaRPr>
          </a:p>
          <a:p>
            <a:pPr marL="0" marR="38100" lvl="0" indent="0" algn="just" rtl="0">
              <a:lnSpc>
                <a:spcPct val="128571"/>
              </a:lnSpc>
              <a:spcBef>
                <a:spcPts val="0"/>
              </a:spcBef>
              <a:spcAft>
                <a:spcPts val="0"/>
              </a:spcAft>
              <a:buNone/>
            </a:pPr>
            <a:r>
              <a:rPr lang="it" sz="2100">
                <a:solidFill>
                  <a:srgbClr val="222222"/>
                </a:solidFill>
                <a:highlight>
                  <a:srgbClr val="EFEFEF"/>
                </a:highlight>
              </a:rPr>
              <a:t>Mi è piaciuto molto lo spettacolo sulla vita di Frida Kahlo. Mi è particolarmente piaciuto quando gli attori sono scesi dal palco per parlare, cantare e ballare con noi che eravamo lì.</a:t>
            </a:r>
            <a:endParaRPr sz="2100">
              <a:solidFill>
                <a:srgbClr val="222222"/>
              </a:solidFill>
              <a:highlight>
                <a:srgbClr val="EFEFEF"/>
              </a:highlight>
            </a:endParaRPr>
          </a:p>
          <a:p>
            <a:pPr marL="0" lvl="0" indent="0" algn="just" rtl="0">
              <a:lnSpc>
                <a:spcPct val="150000"/>
              </a:lnSpc>
              <a:spcBef>
                <a:spcPts val="0"/>
              </a:spcBef>
              <a:spcAft>
                <a:spcPts val="0"/>
              </a:spcAft>
              <a:buNone/>
            </a:pPr>
            <a:endParaRPr sz="1900">
              <a:solidFill>
                <a:srgbClr val="222222"/>
              </a:solidFill>
            </a:endParaRPr>
          </a:p>
          <a:p>
            <a:pPr marL="0" lvl="0" indent="0" algn="just" rtl="0">
              <a:lnSpc>
                <a:spcPct val="150000"/>
              </a:lnSpc>
              <a:spcBef>
                <a:spcPts val="1200"/>
              </a:spcBef>
              <a:spcAft>
                <a:spcPts val="1200"/>
              </a:spcAft>
              <a:buNone/>
            </a:pPr>
            <a:r>
              <a:rPr lang="it" sz="1600">
                <a:solidFill>
                  <a:schemeClr val="dk1"/>
                </a:solidFill>
                <a:latin typeface="Times New Roman"/>
                <a:ea typeface="Times New Roman"/>
                <a:cs typeface="Times New Roman"/>
                <a:sym typeface="Times New Roman"/>
              </a:rPr>
              <a:t>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591</Words>
  <Application>Microsoft Office PowerPoint</Application>
  <PresentationFormat>Presentazione su schermo (16:9)</PresentationFormat>
  <Paragraphs>44</Paragraphs>
  <Slides>9</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Times New Roman</vt:lpstr>
      <vt:lpstr>Roboto</vt:lpstr>
      <vt:lpstr>Simple Light</vt:lpstr>
      <vt:lpstr>FRIDA KAHLO</vt:lpstr>
      <vt:lpstr>Quin es Frida Kahlo?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 KAHLO</dc:title>
  <dc:creator>Utente</dc:creator>
  <cp:lastModifiedBy>Utente</cp:lastModifiedBy>
  <cp:revision>1</cp:revision>
  <dcterms:modified xsi:type="dcterms:W3CDTF">2021-06-11T08:16:14Z</dcterms:modified>
</cp:coreProperties>
</file>