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BEB5AA-33D0-47E6-BB0A-834C4596C4A2}">
  <a:tblStyle styleId="{F8BEB5AA-33D0-47E6-BB0A-834C4596C4A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e0c143a9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e0c143a9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d72f10021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d72f1002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e0c143a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e0c143a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d72f10021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d72f10021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d72f1002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d72f1002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d72f1002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d72f1002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d72f1002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d72f1002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d72f1002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d72f1002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d72f1002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d72f1002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d72f1002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d72f1002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d72f1002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d72f1002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d72f10021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d72f1002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brigliadorichristian@gmail.com" TargetMode="External"/><Relationship Id="rId4" Type="http://schemas.openxmlformats.org/officeDocument/2006/relationships/image" Target="../media/image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25" y="1772989"/>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 A TEMPO DI SPORT “ </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Scuola Giulio Cesare</a:t>
            </a:r>
            <a:endParaRPr/>
          </a:p>
          <a:p>
            <a:pPr indent="0" lvl="0" marL="0" rtl="0" algn="ctr">
              <a:spcBef>
                <a:spcPts val="0"/>
              </a:spcBef>
              <a:spcAft>
                <a:spcPts val="0"/>
              </a:spcAft>
              <a:buNone/>
            </a:pPr>
            <a:r>
              <a:rPr lang="it"/>
              <a:t>Savignano 2020/21</a:t>
            </a:r>
            <a:endParaRPr/>
          </a:p>
        </p:txBody>
      </p:sp>
      <p:pic>
        <p:nvPicPr>
          <p:cNvPr id="68" name="Google Shape;68;p13"/>
          <p:cNvPicPr preferRelativeResize="0"/>
          <p:nvPr/>
        </p:nvPicPr>
        <p:blipFill>
          <a:blip r:embed="rId3">
            <a:alphaModFix/>
          </a:blip>
          <a:stretch>
            <a:fillRect/>
          </a:stretch>
        </p:blipFill>
        <p:spPr>
          <a:xfrm>
            <a:off x="169773" y="97723"/>
            <a:ext cx="834350" cy="723564"/>
          </a:xfrm>
          <a:prstGeom prst="rect">
            <a:avLst/>
          </a:prstGeom>
          <a:noFill/>
          <a:ln>
            <a:noFill/>
          </a:ln>
        </p:spPr>
      </p:pic>
      <p:pic>
        <p:nvPicPr>
          <p:cNvPr id="69" name="Google Shape;69;p13"/>
          <p:cNvPicPr preferRelativeResize="0"/>
          <p:nvPr/>
        </p:nvPicPr>
        <p:blipFill>
          <a:blip r:embed="rId4">
            <a:alphaModFix/>
          </a:blip>
          <a:stretch>
            <a:fillRect/>
          </a:stretch>
        </p:blipFill>
        <p:spPr>
          <a:xfrm>
            <a:off x="8268750" y="97725"/>
            <a:ext cx="680525" cy="68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Esempio generico per ogni classe </a:t>
            </a:r>
            <a:endParaRPr/>
          </a:p>
        </p:txBody>
      </p:sp>
      <p:sp>
        <p:nvSpPr>
          <p:cNvPr id="150" name="Google Shape;150;p22"/>
          <p:cNvSpPr txBox="1"/>
          <p:nvPr>
            <p:ph idx="1" type="subTitle"/>
          </p:nvPr>
        </p:nvSpPr>
        <p:spPr>
          <a:xfrm>
            <a:off x="265500" y="2726875"/>
            <a:ext cx="4045200" cy="185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sz="1400"/>
              <a:t>Nell’esempio generico a fianco si può vedere come nel primo trimestre ogni classe affronterà le 4 lezioni in acqua tra nuoto e propedeutica alla pallanuoto. Poi affrontare l’elemento terra attraverso l’arte marziale del Taekwondo. Concludere il primo tratto di percorso con le 2 lezioni di Beach tennis che ci porteranno ai tornei di Natale...</a:t>
            </a:r>
            <a:endParaRPr sz="1400"/>
          </a:p>
        </p:txBody>
      </p:sp>
      <p:sp>
        <p:nvSpPr>
          <p:cNvPr id="151" name="Google Shape;15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152" name="Google Shape;152;p22"/>
          <p:cNvGraphicFramePr/>
          <p:nvPr/>
        </p:nvGraphicFramePr>
        <p:xfrm>
          <a:off x="5639650" y="674675"/>
          <a:ext cx="3000000" cy="3000000"/>
        </p:xfrm>
        <a:graphic>
          <a:graphicData uri="http://schemas.openxmlformats.org/drawingml/2006/table">
            <a:tbl>
              <a:tblPr>
                <a:noFill/>
                <a:tableStyleId>{F8BEB5AA-33D0-47E6-BB0A-834C4596C4A2}</a:tableStyleId>
              </a:tblPr>
              <a:tblGrid>
                <a:gridCol w="1330750"/>
                <a:gridCol w="1330750"/>
              </a:tblGrid>
              <a:tr h="396200">
                <a:tc>
                  <a:txBody>
                    <a:bodyPr/>
                    <a:lstStyle/>
                    <a:p>
                      <a:pPr indent="0" lvl="0" marL="0" rtl="0" algn="ctr">
                        <a:spcBef>
                          <a:spcPts val="0"/>
                        </a:spcBef>
                        <a:spcAft>
                          <a:spcPts val="0"/>
                        </a:spcAft>
                        <a:buNone/>
                      </a:pPr>
                      <a:r>
                        <a:rPr b="1" lang="it" sz="1200"/>
                        <a:t>  Date</a:t>
                      </a:r>
                      <a:endParaRPr b="1" sz="1200"/>
                    </a:p>
                  </a:txBody>
                  <a:tcPr marT="91425" marB="91425" marR="91425" marL="91425">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it"/>
                        <a:t>Disciplina</a:t>
                      </a:r>
                      <a:endParaRPr b="1"/>
                    </a:p>
                  </a:txBody>
                  <a:tcPr marT="91425" marB="91425" marR="91425" marL="91425">
                    <a:lnB cap="flat" cmpd="sng" w="9525">
                      <a:solidFill>
                        <a:srgbClr val="9E9E9E"/>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1200">
                          <a:latin typeface="Calibri"/>
                          <a:ea typeface="Calibri"/>
                          <a:cs typeface="Calibri"/>
                          <a:sym typeface="Calibri"/>
                        </a:rPr>
                        <a:t>20/10</a:t>
                      </a:r>
                      <a:endParaRPr b="1" sz="12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it">
                          <a:solidFill>
                            <a:srgbClr val="0000FF"/>
                          </a:solidFill>
                        </a:rPr>
                        <a:t>Nuoto</a:t>
                      </a:r>
                      <a:endParaRPr b="1">
                        <a:solidFill>
                          <a:srgbClr val="0000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1200">
                          <a:latin typeface="Calibri"/>
                          <a:ea typeface="Calibri"/>
                          <a:cs typeface="Calibri"/>
                          <a:sym typeface="Calibri"/>
                        </a:rPr>
                        <a:t>27/10</a:t>
                      </a:r>
                      <a:endParaRPr b="1" sz="12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it">
                          <a:solidFill>
                            <a:srgbClr val="0000FF"/>
                          </a:solidFill>
                        </a:rPr>
                        <a:t>Nuoto</a:t>
                      </a:r>
                      <a:endParaRPr b="1">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1200">
                          <a:latin typeface="Calibri"/>
                          <a:ea typeface="Calibri"/>
                          <a:cs typeface="Calibri"/>
                          <a:sym typeface="Calibri"/>
                        </a:rPr>
                        <a:t>3 /11</a:t>
                      </a:r>
                      <a:endParaRPr b="1" sz="12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it">
                          <a:solidFill>
                            <a:srgbClr val="9900FF"/>
                          </a:solidFill>
                        </a:rPr>
                        <a:t>Pallanuoto</a:t>
                      </a:r>
                      <a:endParaRPr b="1">
                        <a:solidFill>
                          <a:srgbClr val="9900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1200">
                          <a:latin typeface="Calibri"/>
                          <a:ea typeface="Calibri"/>
                          <a:cs typeface="Calibri"/>
                          <a:sym typeface="Calibri"/>
                        </a:rPr>
                        <a:t>10/11</a:t>
                      </a:r>
                      <a:endParaRPr b="1" sz="12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it">
                          <a:solidFill>
                            <a:srgbClr val="9900FF"/>
                          </a:solidFill>
                        </a:rPr>
                        <a:t>Pallanuoto</a:t>
                      </a:r>
                      <a:endParaRPr b="1">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1200">
                          <a:latin typeface="Calibri"/>
                          <a:ea typeface="Calibri"/>
                          <a:cs typeface="Calibri"/>
                          <a:sym typeface="Calibri"/>
                        </a:rPr>
                        <a:t>17/11</a:t>
                      </a:r>
                      <a:endParaRPr b="1" sz="12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it">
                          <a:highlight>
                            <a:srgbClr val="00FFFF"/>
                          </a:highlight>
                        </a:rPr>
                        <a:t>Taekwondo</a:t>
                      </a:r>
                      <a:endParaRPr b="1">
                        <a:solidFill>
                          <a:srgbClr val="FFFFFF"/>
                        </a:solidFill>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1200">
                          <a:latin typeface="Calibri"/>
                          <a:ea typeface="Calibri"/>
                          <a:cs typeface="Calibri"/>
                          <a:sym typeface="Calibri"/>
                        </a:rPr>
                        <a:t>24/11</a:t>
                      </a:r>
                      <a:endParaRPr b="1" sz="12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it">
                          <a:highlight>
                            <a:srgbClr val="00FFFF"/>
                          </a:highlight>
                        </a:rPr>
                        <a:t>Taekwondo</a:t>
                      </a:r>
                      <a:endParaRPr b="1">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1200">
                          <a:latin typeface="Calibri"/>
                          <a:ea typeface="Calibri"/>
                          <a:cs typeface="Calibri"/>
                          <a:sym typeface="Calibri"/>
                        </a:rPr>
                        <a:t>1/12</a:t>
                      </a:r>
                      <a:endParaRPr b="1" sz="12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it">
                          <a:solidFill>
                            <a:srgbClr val="FF0000"/>
                          </a:solidFill>
                        </a:rPr>
                        <a:t>Beach Tennis</a:t>
                      </a:r>
                      <a:endParaRPr b="1">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1200">
                          <a:latin typeface="Calibri"/>
                          <a:ea typeface="Calibri"/>
                          <a:cs typeface="Calibri"/>
                          <a:sym typeface="Calibri"/>
                        </a:rPr>
                        <a:t>15 /12</a:t>
                      </a:r>
                      <a:endParaRPr b="1" sz="12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it">
                          <a:solidFill>
                            <a:srgbClr val="FF0000"/>
                          </a:solidFill>
                        </a:rPr>
                        <a:t>Beach Tennis</a:t>
                      </a:r>
                      <a:endParaRPr b="1">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153" name="Google Shape;153;p22"/>
          <p:cNvPicPr preferRelativeResize="0"/>
          <p:nvPr/>
        </p:nvPicPr>
        <p:blipFill>
          <a:blip r:embed="rId3">
            <a:alphaModFix/>
          </a:blip>
          <a:stretch>
            <a:fillRect/>
          </a:stretch>
        </p:blipFill>
        <p:spPr>
          <a:xfrm>
            <a:off x="169773" y="97723"/>
            <a:ext cx="834350" cy="723564"/>
          </a:xfrm>
          <a:prstGeom prst="rect">
            <a:avLst/>
          </a:prstGeom>
          <a:noFill/>
          <a:ln>
            <a:noFill/>
          </a:ln>
        </p:spPr>
      </p:pic>
      <p:pic>
        <p:nvPicPr>
          <p:cNvPr id="154" name="Google Shape;154;p22"/>
          <p:cNvPicPr preferRelativeResize="0"/>
          <p:nvPr/>
        </p:nvPicPr>
        <p:blipFill>
          <a:blip r:embed="rId4">
            <a:alphaModFix/>
          </a:blip>
          <a:stretch>
            <a:fillRect/>
          </a:stretch>
        </p:blipFill>
        <p:spPr>
          <a:xfrm>
            <a:off x="3740775" y="97725"/>
            <a:ext cx="680525" cy="68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1818275" y="105425"/>
            <a:ext cx="44289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CALENDARIO</a:t>
            </a:r>
            <a:endParaRPr/>
          </a:p>
        </p:txBody>
      </p:sp>
      <p:sp>
        <p:nvSpPr>
          <p:cNvPr id="160" name="Google Shape;160;p23"/>
          <p:cNvSpPr txBox="1"/>
          <p:nvPr>
            <p:ph idx="1" type="body"/>
          </p:nvPr>
        </p:nvSpPr>
        <p:spPr>
          <a:xfrm>
            <a:off x="4498425" y="230450"/>
            <a:ext cx="2596200" cy="45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a:t>PRIMO TRIMESTRE</a:t>
            </a:r>
            <a:endParaRPr/>
          </a:p>
        </p:txBody>
      </p:sp>
      <p:graphicFrame>
        <p:nvGraphicFramePr>
          <p:cNvPr id="161" name="Google Shape;161;p23"/>
          <p:cNvGraphicFramePr/>
          <p:nvPr/>
        </p:nvGraphicFramePr>
        <p:xfrm>
          <a:off x="1231900" y="1496875"/>
          <a:ext cx="3000000" cy="3000000"/>
        </p:xfrm>
        <a:graphic>
          <a:graphicData uri="http://schemas.openxmlformats.org/drawingml/2006/table">
            <a:tbl>
              <a:tblPr>
                <a:noFill/>
                <a:tableStyleId>{F8BEB5AA-33D0-47E6-BB0A-834C4596C4A2}</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99400">
                <a:tc>
                  <a:txBody>
                    <a:bodyPr/>
                    <a:lstStyle/>
                    <a:p>
                      <a:pPr indent="0" lvl="0" marL="0" rtl="0" algn="l">
                        <a:spcBef>
                          <a:spcPts val="0"/>
                        </a:spcBef>
                        <a:spcAft>
                          <a:spcPts val="0"/>
                        </a:spcAft>
                        <a:buNone/>
                      </a:pPr>
                      <a:r>
                        <a:rPr lang="it"/>
                        <a:t>1e</a:t>
                      </a:r>
                      <a:endParaRPr/>
                    </a:p>
                  </a:txBody>
                  <a:tcPr marT="91425" marB="91425" marR="91425" marL="91425"/>
                </a:tc>
                <a:tc>
                  <a:txBody>
                    <a:bodyPr/>
                    <a:lstStyle/>
                    <a:p>
                      <a:pPr indent="0" lvl="0" marL="0" rtl="0" algn="l">
                        <a:spcBef>
                          <a:spcPts val="0"/>
                        </a:spcBef>
                        <a:spcAft>
                          <a:spcPts val="0"/>
                        </a:spcAft>
                        <a:buNone/>
                      </a:pPr>
                      <a:r>
                        <a:rPr lang="it"/>
                        <a:t>1c</a:t>
                      </a:r>
                      <a:endParaRPr/>
                    </a:p>
                  </a:txBody>
                  <a:tcPr marT="91425" marB="91425" marR="91425" marL="91425"/>
                </a:tc>
                <a:tc>
                  <a:txBody>
                    <a:bodyPr/>
                    <a:lstStyle/>
                    <a:p>
                      <a:pPr indent="0" lvl="0" marL="0" rtl="0" algn="l">
                        <a:spcBef>
                          <a:spcPts val="0"/>
                        </a:spcBef>
                        <a:spcAft>
                          <a:spcPts val="0"/>
                        </a:spcAft>
                        <a:buNone/>
                      </a:pPr>
                      <a:r>
                        <a:rPr lang="it"/>
                        <a:t>3e</a:t>
                      </a:r>
                      <a:endParaRPr/>
                    </a:p>
                  </a:txBody>
                  <a:tcPr marT="91425" marB="91425" marR="91425" marL="91425"/>
                </a:tc>
                <a:tc>
                  <a:txBody>
                    <a:bodyPr/>
                    <a:lstStyle/>
                    <a:p>
                      <a:pPr indent="0" lvl="0" marL="0" rtl="0" algn="l">
                        <a:spcBef>
                          <a:spcPts val="0"/>
                        </a:spcBef>
                        <a:spcAft>
                          <a:spcPts val="0"/>
                        </a:spcAft>
                        <a:buNone/>
                      </a:pPr>
                      <a:r>
                        <a:rPr lang="it"/>
                        <a:t>3d</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2e</a:t>
                      </a:r>
                      <a:endParaRPr/>
                    </a:p>
                  </a:txBody>
                  <a:tcPr marT="91425" marB="91425" marR="91425" marL="91425"/>
                </a:tc>
                <a:tc>
                  <a:txBody>
                    <a:bodyPr/>
                    <a:lstStyle/>
                    <a:p>
                      <a:pPr indent="0" lvl="0" marL="0" rtl="0" algn="l">
                        <a:spcBef>
                          <a:spcPts val="0"/>
                        </a:spcBef>
                        <a:spcAft>
                          <a:spcPts val="0"/>
                        </a:spcAft>
                        <a:buNone/>
                      </a:pPr>
                      <a:r>
                        <a:rPr lang="it"/>
                        <a:t>2f</a:t>
                      </a:r>
                      <a:endParaRPr/>
                    </a:p>
                  </a:txBody>
                  <a:tcPr marT="91425" marB="91425" marR="91425" marL="91425"/>
                </a:tc>
                <a:tc>
                  <a:txBody>
                    <a:bodyPr/>
                    <a:lstStyle/>
                    <a:p>
                      <a:pPr indent="0" lvl="0" marL="0" rtl="0" algn="l">
                        <a:spcBef>
                          <a:spcPts val="0"/>
                        </a:spcBef>
                        <a:spcAft>
                          <a:spcPts val="0"/>
                        </a:spcAft>
                        <a:buNone/>
                      </a:pPr>
                      <a:r>
                        <a:rPr lang="it"/>
                        <a:t>3c</a:t>
                      </a:r>
                      <a:endParaRPr/>
                    </a:p>
                  </a:txBody>
                  <a:tcPr marT="91425" marB="91425" marR="91425" marL="91425"/>
                </a:tc>
                <a:tc>
                  <a:txBody>
                    <a:bodyPr/>
                    <a:lstStyle/>
                    <a:p>
                      <a:pPr indent="0" lvl="0" marL="0" rtl="0" algn="l">
                        <a:spcBef>
                          <a:spcPts val="0"/>
                        </a:spcBef>
                        <a:spcAft>
                          <a:spcPts val="0"/>
                        </a:spcAft>
                        <a:buNone/>
                      </a:pPr>
                      <a:r>
                        <a:rPr lang="it"/>
                        <a:t>3f</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3b</a:t>
                      </a:r>
                      <a:endParaRPr/>
                    </a:p>
                  </a:txBody>
                  <a:tcPr marT="91425" marB="91425" marR="91425" marL="91425"/>
                </a:tc>
                <a:tc>
                  <a:txBody>
                    <a:bodyPr/>
                    <a:lstStyle/>
                    <a:p>
                      <a:pPr indent="0" lvl="0" marL="0" rtl="0" algn="l">
                        <a:spcBef>
                          <a:spcPts val="0"/>
                        </a:spcBef>
                        <a:spcAft>
                          <a:spcPts val="0"/>
                        </a:spcAft>
                        <a:buNone/>
                      </a:pPr>
                      <a:r>
                        <a:rPr lang="it"/>
                        <a:t>3g</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3a</a:t>
                      </a:r>
                      <a:endParaRPr/>
                    </a:p>
                  </a:txBody>
                  <a:tcPr marT="91425" marB="91425" marR="91425" marL="91425"/>
                </a:tc>
                <a:tc>
                  <a:txBody>
                    <a:bodyPr/>
                    <a:lstStyle/>
                    <a:p>
                      <a:pPr indent="0" lvl="0" marL="0" rtl="0" algn="l">
                        <a:spcBef>
                          <a:spcPts val="0"/>
                        </a:spcBef>
                        <a:spcAft>
                          <a:spcPts val="0"/>
                        </a:spcAft>
                        <a:buNone/>
                      </a:pPr>
                      <a:r>
                        <a:rPr lang="it"/>
                        <a:t>2h</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2a</a:t>
                      </a:r>
                      <a:endParaRPr/>
                    </a:p>
                  </a:txBody>
                  <a:tcPr marT="91425" marB="91425" marR="91425" marL="91425"/>
                </a:tc>
                <a:tc>
                  <a:txBody>
                    <a:bodyPr/>
                    <a:lstStyle/>
                    <a:p>
                      <a:pPr indent="0" lvl="0" marL="0" rtl="0" algn="l">
                        <a:spcBef>
                          <a:spcPts val="0"/>
                        </a:spcBef>
                        <a:spcAft>
                          <a:spcPts val="0"/>
                        </a:spcAft>
                        <a:buNone/>
                      </a:pPr>
                      <a:r>
                        <a:rPr lang="it"/>
                        <a:t>2c</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1a</a:t>
                      </a:r>
                      <a:endParaRPr/>
                    </a:p>
                  </a:txBody>
                  <a:tcPr marT="91425" marB="91425" marR="91425" marL="91425"/>
                </a:tc>
                <a:tc>
                  <a:txBody>
                    <a:bodyPr/>
                    <a:lstStyle/>
                    <a:p>
                      <a:pPr indent="0" lvl="0" marL="0" rtl="0" algn="l">
                        <a:spcBef>
                          <a:spcPts val="0"/>
                        </a:spcBef>
                        <a:spcAft>
                          <a:spcPts val="0"/>
                        </a:spcAft>
                        <a:buNone/>
                      </a:pPr>
                      <a:r>
                        <a:rPr lang="it"/>
                        <a:t>1d</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1b</a:t>
                      </a:r>
                      <a:endParaRPr/>
                    </a:p>
                  </a:txBody>
                  <a:tcPr marT="91425" marB="91425" marR="91425" marL="91425"/>
                </a:tc>
                <a:tc>
                  <a:txBody>
                    <a:bodyPr/>
                    <a:lstStyle/>
                    <a:p>
                      <a:pPr indent="0" lvl="0" marL="0" rtl="0" algn="l">
                        <a:spcBef>
                          <a:spcPts val="0"/>
                        </a:spcBef>
                        <a:spcAft>
                          <a:spcPts val="0"/>
                        </a:spcAft>
                        <a:buNone/>
                      </a:pPr>
                      <a:r>
                        <a:rPr lang="it"/>
                        <a:t>1f</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2b</a:t>
                      </a:r>
                      <a:endParaRPr/>
                    </a:p>
                  </a:txBody>
                  <a:tcPr marT="91425" marB="91425" marR="91425" marL="91425"/>
                </a:tc>
                <a:tc>
                  <a:txBody>
                    <a:bodyPr/>
                    <a:lstStyle/>
                    <a:p>
                      <a:pPr indent="0" lvl="0" marL="0" rtl="0" algn="l">
                        <a:spcBef>
                          <a:spcPts val="0"/>
                        </a:spcBef>
                        <a:spcAft>
                          <a:spcPts val="0"/>
                        </a:spcAft>
                        <a:buNone/>
                      </a:pPr>
                      <a:r>
                        <a:rPr lang="it"/>
                        <a:t>2d</a:t>
                      </a:r>
                      <a:endParaRPr/>
                    </a:p>
                  </a:txBody>
                  <a:tcPr marT="91425" marB="91425" marR="91425" marL="91425">
                    <a:lnB cap="flat" cmpd="sng" w="9525">
                      <a:solidFill>
                        <a:srgbClr val="9E9E9E"/>
                      </a:solidFill>
                      <a:prstDash val="solid"/>
                      <a:round/>
                      <a:headEnd len="sm" w="sm" type="none"/>
                      <a:tailEnd len="sm" w="sm" type="none"/>
                    </a:lnB>
                  </a:tcPr>
                </a:tc>
              </a:tr>
              <a:tr h="387800">
                <a:tc>
                  <a:txBody>
                    <a:bodyPr/>
                    <a:lstStyle/>
                    <a:p>
                      <a:pPr indent="0" lvl="0" marL="0" rtl="0" algn="ctr">
                        <a:spcBef>
                          <a:spcPts val="0"/>
                        </a:spcBef>
                        <a:spcAft>
                          <a:spcPts val="0"/>
                        </a:spcAft>
                        <a:buNone/>
                      </a:pPr>
                      <a:r>
                        <a:rPr lang="it" sz="600">
                          <a:solidFill>
                            <a:srgbClr val="4A86E8"/>
                          </a:solidFill>
                        </a:rPr>
                        <a:t>nuoto</a:t>
                      </a:r>
                      <a:endParaRPr sz="600">
                        <a:solidFill>
                          <a:srgbClr val="4A86E8"/>
                        </a:solidFill>
                      </a:endParaRPr>
                    </a:p>
                  </a:txBody>
                  <a:tcPr marT="91425" marB="91425" marR="91425" marL="91425"/>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b="1" sz="800">
                        <a:solidFill>
                          <a:srgbClr val="00FF00"/>
                        </a:solidFill>
                        <a:highlight>
                          <a:srgbClr val="FF00FF"/>
                        </a:highlight>
                      </a:endParaRPr>
                    </a:p>
                  </a:txBody>
                  <a:tcPr marT="91425" marB="91425" marR="91425" marL="91425" anchor="ct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b="1" sz="800">
                        <a:solidFill>
                          <a:srgbClr val="00FF00"/>
                        </a:solidFill>
                        <a:highlight>
                          <a:srgbClr val="FF00FF"/>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b="1" sz="800">
                        <a:solidFill>
                          <a:srgbClr val="00FF00"/>
                        </a:solidFill>
                        <a:highlight>
                          <a:srgbClr val="FF00FF"/>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b="1" sz="800">
                        <a:solidFill>
                          <a:srgbClr val="00FF00"/>
                        </a:solidFill>
                        <a:highlight>
                          <a:srgbClr val="FF00FF"/>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7800">
                <a:tc>
                  <a:txBody>
                    <a:bodyPr/>
                    <a:lstStyle/>
                    <a:p>
                      <a:pPr indent="0" lvl="0" marL="0" rtl="0" algn="ctr">
                        <a:spcBef>
                          <a:spcPts val="0"/>
                        </a:spcBef>
                        <a:spcAft>
                          <a:spcPts val="0"/>
                        </a:spcAft>
                        <a:buNone/>
                      </a:pPr>
                      <a:r>
                        <a:rPr lang="it" sz="600">
                          <a:solidFill>
                            <a:srgbClr val="4A86E8"/>
                          </a:solidFill>
                        </a:rPr>
                        <a:t>nuoto</a:t>
                      </a:r>
                      <a:endParaRPr sz="600"/>
                    </a:p>
                  </a:txBody>
                  <a:tcPr marT="91425" marB="91425" marR="91425" marL="91425"/>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7800">
                <a:tc>
                  <a:txBody>
                    <a:bodyPr/>
                    <a:lstStyle/>
                    <a:p>
                      <a:pPr indent="0" lvl="0" marL="0" rtl="0" algn="ctr">
                        <a:spcBef>
                          <a:spcPts val="0"/>
                        </a:spcBef>
                        <a:spcAft>
                          <a:spcPts val="0"/>
                        </a:spcAft>
                        <a:buNone/>
                      </a:pPr>
                      <a:r>
                        <a:rPr lang="it" sz="600">
                          <a:solidFill>
                            <a:srgbClr val="9900FF"/>
                          </a:solidFill>
                        </a:rPr>
                        <a:t>pallanuoto</a:t>
                      </a:r>
                      <a:endParaRPr sz="600">
                        <a:solidFill>
                          <a:srgbClr val="9900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it" sz="600">
                          <a:solidFill>
                            <a:srgbClr val="FF9900"/>
                          </a:solidFill>
                        </a:rPr>
                        <a:t>kung fu</a:t>
                      </a:r>
                      <a:endParaRPr b="1" sz="600">
                        <a:solidFill>
                          <a:srgbClr val="FF9900"/>
                        </a:solidFil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9900"/>
                          </a:solidFill>
                        </a:rPr>
                        <a:t>kung fu</a:t>
                      </a:r>
                      <a:endParaRPr b="1" sz="600">
                        <a:solidFill>
                          <a:srgbClr val="FF99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7800">
                <a:tc>
                  <a:txBody>
                    <a:bodyPr/>
                    <a:lstStyle/>
                    <a:p>
                      <a:pPr indent="0" lvl="0" marL="0" rtl="0" algn="ctr">
                        <a:spcBef>
                          <a:spcPts val="0"/>
                        </a:spcBef>
                        <a:spcAft>
                          <a:spcPts val="0"/>
                        </a:spcAft>
                        <a:buNone/>
                      </a:pPr>
                      <a:r>
                        <a:rPr lang="it" sz="600">
                          <a:solidFill>
                            <a:srgbClr val="9900FF"/>
                          </a:solidFill>
                        </a:rPr>
                        <a:t>pallanuoto</a:t>
                      </a:r>
                      <a:endParaRPr sz="600"/>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9900"/>
                          </a:solidFill>
                        </a:rPr>
                        <a:t>kung fu</a:t>
                      </a:r>
                      <a:endParaRPr sz="700"/>
                    </a:p>
                  </a:txBody>
                  <a:tcPr marT="91425" marB="91425" marR="91425" marL="91425"/>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it" sz="600">
                          <a:solidFill>
                            <a:srgbClr val="FF9900"/>
                          </a:solidFill>
                        </a:rPr>
                        <a:t>kung fu</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7800">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b="1" sz="800">
                        <a:solidFill>
                          <a:srgbClr val="00FF00"/>
                        </a:solidFill>
                        <a:highlight>
                          <a:srgbClr val="FF00FF"/>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b="1" sz="800">
                        <a:solidFill>
                          <a:srgbClr val="00FF00"/>
                        </a:solidFill>
                        <a:highlight>
                          <a:srgbClr val="FF00FF"/>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b="1" sz="800">
                        <a:solidFill>
                          <a:srgbClr val="00FF00"/>
                        </a:solidFill>
                        <a:highlight>
                          <a:srgbClr val="FF00FF"/>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b="1" sz="800">
                        <a:solidFill>
                          <a:srgbClr val="00FF00"/>
                        </a:solidFill>
                        <a:highlight>
                          <a:srgbClr val="FF00FF"/>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r h="387800">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highlight>
                            <a:srgbClr val="00FFFF"/>
                          </a:highlight>
                        </a:rPr>
                        <a:t>tkd</a:t>
                      </a:r>
                      <a:endParaRPr sz="800">
                        <a:highlight>
                          <a:srgbClr val="00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800">
                          <a:solidFill>
                            <a:srgbClr val="00FF00"/>
                          </a:solidFill>
                          <a:highlight>
                            <a:srgbClr val="FF00FF"/>
                          </a:highlight>
                        </a:rPr>
                        <a:t>H-H</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4A86E8"/>
                          </a:solidFill>
                        </a:rPr>
                        <a:t>nuoto</a:t>
                      </a:r>
                      <a:endParaRPr sz="700"/>
                    </a:p>
                  </a:txBody>
                  <a:tcPr marT="91425" marB="91425" marR="91425" marL="91425">
                    <a:lnL cap="flat" cmpd="sng" w="9525">
                      <a:solidFill>
                        <a:srgbClr val="9E9E9E"/>
                      </a:solidFill>
                      <a:prstDash val="solid"/>
                      <a:round/>
                      <a:headEnd len="sm" w="sm" type="none"/>
                      <a:tailEnd len="sm" w="sm" type="none"/>
                    </a:lnL>
                  </a:tcPr>
                </a:tc>
              </a:tr>
              <a:tr h="387800">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r>
                        <a:rPr b="1" lang="it" sz="600">
                          <a:solidFill>
                            <a:srgbClr val="FF0000"/>
                          </a:solidFill>
                        </a:rPr>
                        <a:t>.</a:t>
                      </a:r>
                      <a:endParaRPr b="1" sz="600">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9900"/>
                          </a:solidFill>
                        </a:rPr>
                        <a:t>kung fu</a:t>
                      </a:r>
                      <a:endParaRPr b="1" sz="600">
                        <a:solidFill>
                          <a:srgbClr val="FF99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9900"/>
                          </a:solidFill>
                        </a:rPr>
                        <a:t>kung fu</a:t>
                      </a:r>
                      <a:endParaRPr b="1" sz="600">
                        <a:solidFill>
                          <a:srgbClr val="FF99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tcPr>
                </a:tc>
              </a:tr>
              <a:tr h="387800">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0000"/>
                          </a:solidFill>
                          <a:highlight>
                            <a:srgbClr val="FFFF00"/>
                          </a:highlight>
                        </a:rPr>
                        <a:t>b.ten</a:t>
                      </a:r>
                      <a:endParaRPr sz="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9900"/>
                          </a:solidFill>
                        </a:rPr>
                        <a:t>kung fu</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it" sz="600">
                          <a:solidFill>
                            <a:srgbClr val="FF9900"/>
                          </a:solidFill>
                        </a:rPr>
                        <a:t>kung fu</a:t>
                      </a:r>
                      <a:endParaRPr sz="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600">
                          <a:solidFill>
                            <a:srgbClr val="9900FF"/>
                          </a:solidFill>
                        </a:rPr>
                        <a:t>pallanuoto</a:t>
                      </a:r>
                      <a:endParaRPr sz="700"/>
                    </a:p>
                  </a:txBody>
                  <a:tcPr marT="91425" marB="91425" marR="91425" marL="91425">
                    <a:lnL cap="flat" cmpd="sng" w="9525">
                      <a:solidFill>
                        <a:srgbClr val="9E9E9E"/>
                      </a:solidFill>
                      <a:prstDash val="solid"/>
                      <a:round/>
                      <a:headEnd len="sm" w="sm" type="none"/>
                      <a:tailEnd len="sm" w="sm" type="none"/>
                    </a:lnL>
                  </a:tcPr>
                </a:tc>
              </a:tr>
            </a:tbl>
          </a:graphicData>
        </a:graphic>
      </p:graphicFrame>
      <p:graphicFrame>
        <p:nvGraphicFramePr>
          <p:cNvPr id="162" name="Google Shape;162;p23"/>
          <p:cNvGraphicFramePr/>
          <p:nvPr/>
        </p:nvGraphicFramePr>
        <p:xfrm>
          <a:off x="340000" y="1515300"/>
          <a:ext cx="3000000" cy="3000000"/>
        </p:xfrm>
        <a:graphic>
          <a:graphicData uri="http://schemas.openxmlformats.org/drawingml/2006/table">
            <a:tbl>
              <a:tblPr>
                <a:noFill/>
                <a:tableStyleId>{F8BEB5AA-33D0-47E6-BB0A-834C4596C4A2}</a:tableStyleId>
              </a:tblPr>
              <a:tblGrid>
                <a:gridCol w="740650"/>
              </a:tblGrid>
              <a:tr h="396750">
                <a:tc>
                  <a:txBody>
                    <a:bodyPr/>
                    <a:lstStyle/>
                    <a:p>
                      <a:pPr indent="0" lvl="0" marL="0" rtl="0" algn="l">
                        <a:spcBef>
                          <a:spcPts val="0"/>
                        </a:spcBef>
                        <a:spcAft>
                          <a:spcPts val="0"/>
                        </a:spcAft>
                        <a:buNone/>
                      </a:pPr>
                      <a:r>
                        <a:rPr b="1" lang="it" sz="700"/>
                        <a:t>SETTIMANA</a:t>
                      </a:r>
                      <a:endParaRPr b="1" sz="700"/>
                    </a:p>
                  </a:txBody>
                  <a:tcPr marT="91425" marB="91425" marR="91425" marL="91425">
                    <a:lnB cap="flat" cmpd="sng" w="9525">
                      <a:solidFill>
                        <a:srgbClr val="CCCCCC"/>
                      </a:solidFill>
                      <a:prstDash val="solid"/>
                      <a:round/>
                      <a:headEnd len="sm" w="sm" type="none"/>
                      <a:tailEnd len="sm" w="sm" type="none"/>
                    </a:lnB>
                  </a:tcPr>
                </a:tc>
              </a:tr>
              <a:tr h="39885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19/10</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26/10</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78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2 /11</a:t>
                      </a:r>
                      <a:endParaRPr sz="8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78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9/11</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78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16/11</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25">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23/11</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78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30/11</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385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7/12</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graphicFrame>
        <p:nvGraphicFramePr>
          <p:cNvPr id="163" name="Google Shape;163;p23"/>
          <p:cNvGraphicFramePr/>
          <p:nvPr/>
        </p:nvGraphicFramePr>
        <p:xfrm>
          <a:off x="1231900" y="1100675"/>
          <a:ext cx="3000000" cy="3000000"/>
        </p:xfrm>
        <a:graphic>
          <a:graphicData uri="http://schemas.openxmlformats.org/drawingml/2006/table">
            <a:tbl>
              <a:tblPr>
                <a:noFill/>
                <a:tableStyleId>{F8BEB5AA-33D0-47E6-BB0A-834C4596C4A2}</a:tableStyleId>
              </a:tblPr>
              <a:tblGrid>
                <a:gridCol w="1531400"/>
                <a:gridCol w="1531400"/>
                <a:gridCol w="1531400"/>
                <a:gridCol w="1531400"/>
                <a:gridCol w="1604925"/>
              </a:tblGrid>
              <a:tr h="396200">
                <a:tc>
                  <a:txBody>
                    <a:bodyPr/>
                    <a:lstStyle/>
                    <a:p>
                      <a:pPr indent="0" lvl="0" marL="0" rtl="0" algn="ctr">
                        <a:spcBef>
                          <a:spcPts val="0"/>
                        </a:spcBef>
                        <a:spcAft>
                          <a:spcPts val="0"/>
                        </a:spcAft>
                        <a:buNone/>
                      </a:pPr>
                      <a:r>
                        <a:rPr b="1" lang="it">
                          <a:solidFill>
                            <a:srgbClr val="FF0000"/>
                          </a:solidFill>
                        </a:rPr>
                        <a:t>LUNEDI</a:t>
                      </a:r>
                      <a:endParaRPr b="1">
                        <a:solidFill>
                          <a:srgbClr val="FF0000"/>
                        </a:solidFill>
                      </a:endParaRPr>
                    </a:p>
                  </a:txBody>
                  <a:tcPr marT="91425" marB="91425" marR="91425" marL="91425"/>
                </a:tc>
                <a:tc>
                  <a:txBody>
                    <a:bodyPr/>
                    <a:lstStyle/>
                    <a:p>
                      <a:pPr indent="0" lvl="0" marL="0" rtl="0" algn="ctr">
                        <a:spcBef>
                          <a:spcPts val="0"/>
                        </a:spcBef>
                        <a:spcAft>
                          <a:spcPts val="0"/>
                        </a:spcAft>
                        <a:buNone/>
                      </a:pPr>
                      <a:r>
                        <a:rPr b="1" lang="it">
                          <a:solidFill>
                            <a:srgbClr val="FF0000"/>
                          </a:solidFill>
                        </a:rPr>
                        <a:t>MARTEDI</a:t>
                      </a:r>
                      <a:endParaRPr b="1">
                        <a:solidFill>
                          <a:srgbClr val="FF0000"/>
                        </a:solidFill>
                      </a:endParaRPr>
                    </a:p>
                  </a:txBody>
                  <a:tcPr marT="91425" marB="91425" marR="91425" marL="91425"/>
                </a:tc>
                <a:tc>
                  <a:txBody>
                    <a:bodyPr/>
                    <a:lstStyle/>
                    <a:p>
                      <a:pPr indent="0" lvl="0" marL="0" rtl="0" algn="ctr">
                        <a:spcBef>
                          <a:spcPts val="0"/>
                        </a:spcBef>
                        <a:spcAft>
                          <a:spcPts val="0"/>
                        </a:spcAft>
                        <a:buNone/>
                      </a:pPr>
                      <a:r>
                        <a:rPr b="1" lang="it">
                          <a:solidFill>
                            <a:srgbClr val="FF0000"/>
                          </a:solidFill>
                        </a:rPr>
                        <a:t>MERCOLEDI</a:t>
                      </a:r>
                      <a:endParaRPr b="1">
                        <a:solidFill>
                          <a:srgbClr val="FF0000"/>
                        </a:solidFill>
                      </a:endParaRPr>
                    </a:p>
                  </a:txBody>
                  <a:tcPr marT="91425" marB="91425" marR="91425" marL="91425"/>
                </a:tc>
                <a:tc>
                  <a:txBody>
                    <a:bodyPr/>
                    <a:lstStyle/>
                    <a:p>
                      <a:pPr indent="0" lvl="0" marL="0" rtl="0" algn="ctr">
                        <a:spcBef>
                          <a:spcPts val="0"/>
                        </a:spcBef>
                        <a:spcAft>
                          <a:spcPts val="0"/>
                        </a:spcAft>
                        <a:buNone/>
                      </a:pPr>
                      <a:r>
                        <a:rPr b="1" lang="it">
                          <a:solidFill>
                            <a:srgbClr val="FF0000"/>
                          </a:solidFill>
                        </a:rPr>
                        <a:t>GIOVEDI</a:t>
                      </a:r>
                      <a:endParaRPr b="1">
                        <a:solidFill>
                          <a:srgbClr val="FF0000"/>
                        </a:solidFill>
                      </a:endParaRPr>
                    </a:p>
                  </a:txBody>
                  <a:tcPr marT="91425" marB="91425" marR="91425" marL="91425"/>
                </a:tc>
                <a:tc>
                  <a:txBody>
                    <a:bodyPr/>
                    <a:lstStyle/>
                    <a:p>
                      <a:pPr indent="0" lvl="0" marL="0" rtl="0" algn="ctr">
                        <a:spcBef>
                          <a:spcPts val="0"/>
                        </a:spcBef>
                        <a:spcAft>
                          <a:spcPts val="0"/>
                        </a:spcAft>
                        <a:buNone/>
                      </a:pPr>
                      <a:r>
                        <a:rPr b="1" lang="it">
                          <a:solidFill>
                            <a:srgbClr val="FF0000"/>
                          </a:solidFill>
                        </a:rPr>
                        <a:t>VENERDI</a:t>
                      </a:r>
                      <a:endParaRPr b="1">
                        <a:solidFill>
                          <a:srgbClr val="FF0000"/>
                        </a:solidFill>
                      </a:endParaRPr>
                    </a:p>
                  </a:txBody>
                  <a:tcPr marT="91425" marB="91425" marR="91425" marL="91425"/>
                </a:tc>
              </a:tr>
            </a:tbl>
          </a:graphicData>
        </a:graphic>
      </p:graphicFrame>
      <p:pic>
        <p:nvPicPr>
          <p:cNvPr id="164" name="Google Shape;164;p23"/>
          <p:cNvPicPr preferRelativeResize="0"/>
          <p:nvPr/>
        </p:nvPicPr>
        <p:blipFill>
          <a:blip r:embed="rId3">
            <a:alphaModFix/>
          </a:blip>
          <a:stretch>
            <a:fillRect/>
          </a:stretch>
        </p:blipFill>
        <p:spPr>
          <a:xfrm>
            <a:off x="169773" y="97723"/>
            <a:ext cx="834350" cy="723564"/>
          </a:xfrm>
          <a:prstGeom prst="rect">
            <a:avLst/>
          </a:prstGeom>
          <a:noFill/>
          <a:ln>
            <a:noFill/>
          </a:ln>
        </p:spPr>
      </p:pic>
      <p:pic>
        <p:nvPicPr>
          <p:cNvPr id="165" name="Google Shape;165;p23"/>
          <p:cNvPicPr preferRelativeResize="0"/>
          <p:nvPr/>
        </p:nvPicPr>
        <p:blipFill>
          <a:blip r:embed="rId4">
            <a:alphaModFix/>
          </a:blip>
          <a:stretch>
            <a:fillRect/>
          </a:stretch>
        </p:blipFill>
        <p:spPr>
          <a:xfrm>
            <a:off x="8268750" y="97725"/>
            <a:ext cx="680525" cy="680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1638775" y="147875"/>
            <a:ext cx="64407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3000"/>
              <a:t>Attività Pomeridiana Martedì pomeriggio</a:t>
            </a:r>
            <a:endParaRPr sz="3000"/>
          </a:p>
        </p:txBody>
      </p:sp>
      <p:graphicFrame>
        <p:nvGraphicFramePr>
          <p:cNvPr id="171" name="Google Shape;171;p24"/>
          <p:cNvGraphicFramePr/>
          <p:nvPr/>
        </p:nvGraphicFramePr>
        <p:xfrm>
          <a:off x="2622175" y="1013425"/>
          <a:ext cx="3000000" cy="3000000"/>
        </p:xfrm>
        <a:graphic>
          <a:graphicData uri="http://schemas.openxmlformats.org/drawingml/2006/table">
            <a:tbl>
              <a:tblPr>
                <a:noFill/>
                <a:tableStyleId>{F8BEB5AA-33D0-47E6-BB0A-834C4596C4A2}</a:tableStyleId>
              </a:tblPr>
              <a:tblGrid>
                <a:gridCol w="2743975"/>
                <a:gridCol w="2743975"/>
              </a:tblGrid>
              <a:tr h="381000">
                <a:tc>
                  <a:txBody>
                    <a:bodyPr/>
                    <a:lstStyle/>
                    <a:p>
                      <a:pPr indent="0" lvl="0" marL="0" rtl="0" algn="ctr">
                        <a:spcBef>
                          <a:spcPts val="0"/>
                        </a:spcBef>
                        <a:spcAft>
                          <a:spcPts val="0"/>
                        </a:spcAft>
                        <a:buNone/>
                      </a:pPr>
                      <a:r>
                        <a:rPr b="1" lang="it"/>
                        <a:t>1G</a:t>
                      </a:r>
                      <a:endParaRPr b="1"/>
                    </a:p>
                  </a:txBody>
                  <a:tcPr marT="91425" marB="91425" marR="91425" marL="91425"/>
                </a:tc>
                <a:tc>
                  <a:txBody>
                    <a:bodyPr/>
                    <a:lstStyle/>
                    <a:p>
                      <a:pPr indent="0" lvl="0" marL="0" rtl="0" algn="ctr">
                        <a:spcBef>
                          <a:spcPts val="0"/>
                        </a:spcBef>
                        <a:spcAft>
                          <a:spcPts val="0"/>
                        </a:spcAft>
                        <a:buNone/>
                      </a:pPr>
                      <a:r>
                        <a:rPr b="1" lang="it"/>
                        <a:t>2G</a:t>
                      </a:r>
                      <a:endParaRPr b="1"/>
                    </a:p>
                  </a:txBody>
                  <a:tcPr marT="91425" marB="91425" marR="91425" marL="91425"/>
                </a:tc>
              </a:tr>
              <a:tr h="381000">
                <a:tc>
                  <a:txBody>
                    <a:bodyPr/>
                    <a:lstStyle/>
                    <a:p>
                      <a:pPr indent="0" lvl="0" marL="0" rtl="0" algn="ctr">
                        <a:spcBef>
                          <a:spcPts val="0"/>
                        </a:spcBef>
                        <a:spcAft>
                          <a:spcPts val="0"/>
                        </a:spcAft>
                        <a:buNone/>
                      </a:pPr>
                      <a:r>
                        <a:rPr b="1" lang="it">
                          <a:solidFill>
                            <a:srgbClr val="0000FF"/>
                          </a:solidFill>
                        </a:rPr>
                        <a:t>Nuoto</a:t>
                      </a:r>
                      <a:endParaRPr b="1">
                        <a:solidFill>
                          <a:srgbClr val="0000FF"/>
                        </a:solidFill>
                      </a:endParaRPr>
                    </a:p>
                  </a:txBody>
                  <a:tcPr marT="91425" marB="91425" marR="91425" marL="91425"/>
                </a:tc>
                <a:tc>
                  <a:txBody>
                    <a:bodyPr/>
                    <a:lstStyle/>
                    <a:p>
                      <a:pPr indent="0" lvl="0" marL="0" rtl="0" algn="ctr">
                        <a:spcBef>
                          <a:spcPts val="0"/>
                        </a:spcBef>
                        <a:spcAft>
                          <a:spcPts val="0"/>
                        </a:spcAft>
                        <a:buNone/>
                      </a:pPr>
                      <a:r>
                        <a:rPr b="1" lang="it">
                          <a:highlight>
                            <a:srgbClr val="00FFFF"/>
                          </a:highlight>
                        </a:rPr>
                        <a:t>Taekwondo</a:t>
                      </a:r>
                      <a:endParaRPr/>
                    </a:p>
                  </a:txBody>
                  <a:tcPr marT="91425" marB="91425" marR="91425" marL="91425"/>
                </a:tc>
              </a:tr>
              <a:tr h="381000">
                <a:tc>
                  <a:txBody>
                    <a:bodyPr/>
                    <a:lstStyle/>
                    <a:p>
                      <a:pPr indent="0" lvl="0" marL="0" rtl="0" algn="ctr">
                        <a:spcBef>
                          <a:spcPts val="0"/>
                        </a:spcBef>
                        <a:spcAft>
                          <a:spcPts val="0"/>
                        </a:spcAft>
                        <a:buNone/>
                      </a:pPr>
                      <a:r>
                        <a:rPr b="1" lang="it">
                          <a:solidFill>
                            <a:srgbClr val="0000FF"/>
                          </a:solidFill>
                        </a:rPr>
                        <a:t>Nuoto</a:t>
                      </a:r>
                      <a:endParaRPr/>
                    </a:p>
                  </a:txBody>
                  <a:tcPr marT="91425" marB="91425" marR="91425" marL="91425"/>
                </a:tc>
                <a:tc>
                  <a:txBody>
                    <a:bodyPr/>
                    <a:lstStyle/>
                    <a:p>
                      <a:pPr indent="0" lvl="0" marL="0" rtl="0" algn="ctr">
                        <a:spcBef>
                          <a:spcPts val="0"/>
                        </a:spcBef>
                        <a:spcAft>
                          <a:spcPts val="0"/>
                        </a:spcAft>
                        <a:buNone/>
                      </a:pPr>
                      <a:r>
                        <a:rPr b="1" lang="it">
                          <a:highlight>
                            <a:srgbClr val="00FFFF"/>
                          </a:highlight>
                        </a:rPr>
                        <a:t>Taekwondo</a:t>
                      </a:r>
                      <a:endParaRPr/>
                    </a:p>
                  </a:txBody>
                  <a:tcPr marT="91425" marB="91425" marR="91425" marL="91425"/>
                </a:tc>
              </a:tr>
              <a:tr h="381000">
                <a:tc>
                  <a:txBody>
                    <a:bodyPr/>
                    <a:lstStyle/>
                    <a:p>
                      <a:pPr indent="0" lvl="0" marL="0" rtl="0" algn="ctr">
                        <a:spcBef>
                          <a:spcPts val="0"/>
                        </a:spcBef>
                        <a:spcAft>
                          <a:spcPts val="0"/>
                        </a:spcAft>
                        <a:buNone/>
                      </a:pPr>
                      <a:r>
                        <a:rPr b="1" lang="it">
                          <a:solidFill>
                            <a:srgbClr val="9900FF"/>
                          </a:solidFill>
                        </a:rPr>
                        <a:t>Pallanuoto</a:t>
                      </a:r>
                      <a:endParaRPr b="1">
                        <a:solidFill>
                          <a:srgbClr val="9900FF"/>
                        </a:solidFill>
                      </a:endParaRPr>
                    </a:p>
                  </a:txBody>
                  <a:tcPr marT="91425" marB="91425" marR="91425" marL="91425"/>
                </a:tc>
                <a:tc>
                  <a:txBody>
                    <a:bodyPr/>
                    <a:lstStyle/>
                    <a:p>
                      <a:pPr indent="0" lvl="0" marL="0" rtl="0" algn="ctr">
                        <a:spcBef>
                          <a:spcPts val="0"/>
                        </a:spcBef>
                        <a:spcAft>
                          <a:spcPts val="0"/>
                        </a:spcAft>
                        <a:buNone/>
                      </a:pPr>
                      <a:r>
                        <a:rPr b="1" lang="it">
                          <a:solidFill>
                            <a:srgbClr val="FF0000"/>
                          </a:solidFill>
                        </a:rPr>
                        <a:t>Beach Tennis</a:t>
                      </a:r>
                      <a:endParaRPr/>
                    </a:p>
                  </a:txBody>
                  <a:tcPr marT="91425" marB="91425" marR="91425" marL="91425"/>
                </a:tc>
              </a:tr>
              <a:tr h="381000">
                <a:tc>
                  <a:txBody>
                    <a:bodyPr/>
                    <a:lstStyle/>
                    <a:p>
                      <a:pPr indent="0" lvl="0" marL="0" rtl="0" algn="ctr">
                        <a:spcBef>
                          <a:spcPts val="0"/>
                        </a:spcBef>
                        <a:spcAft>
                          <a:spcPts val="0"/>
                        </a:spcAft>
                        <a:buNone/>
                      </a:pPr>
                      <a:r>
                        <a:rPr b="1" lang="it">
                          <a:solidFill>
                            <a:srgbClr val="9900FF"/>
                          </a:solidFill>
                        </a:rPr>
                        <a:t>Pallanuoto</a:t>
                      </a:r>
                      <a:endParaRPr/>
                    </a:p>
                  </a:txBody>
                  <a:tcPr marT="91425" marB="91425" marR="91425" marL="91425"/>
                </a:tc>
                <a:tc>
                  <a:txBody>
                    <a:bodyPr/>
                    <a:lstStyle/>
                    <a:p>
                      <a:pPr indent="0" lvl="0" marL="0" rtl="0" algn="ctr">
                        <a:spcBef>
                          <a:spcPts val="0"/>
                        </a:spcBef>
                        <a:spcAft>
                          <a:spcPts val="0"/>
                        </a:spcAft>
                        <a:buNone/>
                      </a:pPr>
                      <a:r>
                        <a:rPr b="1" lang="it">
                          <a:solidFill>
                            <a:srgbClr val="FF0000"/>
                          </a:solidFill>
                        </a:rPr>
                        <a:t>Beach Tennis</a:t>
                      </a:r>
                      <a:endParaRPr/>
                    </a:p>
                  </a:txBody>
                  <a:tcPr marT="91425" marB="91425" marR="91425" marL="91425"/>
                </a:tc>
              </a:tr>
              <a:tr h="381000">
                <a:tc>
                  <a:txBody>
                    <a:bodyPr/>
                    <a:lstStyle/>
                    <a:p>
                      <a:pPr indent="0" lvl="0" marL="0" rtl="0" algn="ctr">
                        <a:spcBef>
                          <a:spcPts val="0"/>
                        </a:spcBef>
                        <a:spcAft>
                          <a:spcPts val="0"/>
                        </a:spcAft>
                        <a:buNone/>
                      </a:pPr>
                      <a:r>
                        <a:rPr b="1" lang="it">
                          <a:highlight>
                            <a:srgbClr val="00FFFF"/>
                          </a:highlight>
                        </a:rPr>
                        <a:t>Taekwondo</a:t>
                      </a:r>
                      <a:endParaRPr b="1">
                        <a:highlight>
                          <a:srgbClr val="00FFFF"/>
                        </a:highlight>
                      </a:endParaRPr>
                    </a:p>
                  </a:txBody>
                  <a:tcPr marT="91425" marB="91425" marR="91425" marL="91425"/>
                </a:tc>
                <a:tc>
                  <a:txBody>
                    <a:bodyPr/>
                    <a:lstStyle/>
                    <a:p>
                      <a:pPr indent="0" lvl="0" marL="0" rtl="0" algn="ctr">
                        <a:spcBef>
                          <a:spcPts val="0"/>
                        </a:spcBef>
                        <a:spcAft>
                          <a:spcPts val="0"/>
                        </a:spcAft>
                        <a:buNone/>
                      </a:pPr>
                      <a:r>
                        <a:rPr b="1" lang="it">
                          <a:solidFill>
                            <a:srgbClr val="0000FF"/>
                          </a:solidFill>
                        </a:rPr>
                        <a:t>Nuoto</a:t>
                      </a:r>
                      <a:endParaRPr/>
                    </a:p>
                  </a:txBody>
                  <a:tcPr marT="91425" marB="91425" marR="91425" marL="91425"/>
                </a:tc>
              </a:tr>
              <a:tr h="381000">
                <a:tc>
                  <a:txBody>
                    <a:bodyPr/>
                    <a:lstStyle/>
                    <a:p>
                      <a:pPr indent="0" lvl="0" marL="0" rtl="0" algn="ctr">
                        <a:spcBef>
                          <a:spcPts val="0"/>
                        </a:spcBef>
                        <a:spcAft>
                          <a:spcPts val="0"/>
                        </a:spcAft>
                        <a:buNone/>
                      </a:pPr>
                      <a:r>
                        <a:rPr b="1" lang="it">
                          <a:highlight>
                            <a:srgbClr val="00FFFF"/>
                          </a:highlight>
                        </a:rPr>
                        <a:t>Taekwondo</a:t>
                      </a:r>
                      <a:endParaRPr/>
                    </a:p>
                  </a:txBody>
                  <a:tcPr marT="91425" marB="91425" marR="91425" marL="91425"/>
                </a:tc>
                <a:tc>
                  <a:txBody>
                    <a:bodyPr/>
                    <a:lstStyle/>
                    <a:p>
                      <a:pPr indent="0" lvl="0" marL="0" rtl="0" algn="ctr">
                        <a:spcBef>
                          <a:spcPts val="0"/>
                        </a:spcBef>
                        <a:spcAft>
                          <a:spcPts val="0"/>
                        </a:spcAft>
                        <a:buNone/>
                      </a:pPr>
                      <a:r>
                        <a:rPr b="1" lang="it">
                          <a:solidFill>
                            <a:srgbClr val="0000FF"/>
                          </a:solidFill>
                        </a:rPr>
                        <a:t>Nuoto</a:t>
                      </a:r>
                      <a:endParaRPr/>
                    </a:p>
                  </a:txBody>
                  <a:tcPr marT="91425" marB="91425" marR="91425" marL="91425"/>
                </a:tc>
              </a:tr>
              <a:tr h="381000">
                <a:tc>
                  <a:txBody>
                    <a:bodyPr/>
                    <a:lstStyle/>
                    <a:p>
                      <a:pPr indent="0" lvl="0" marL="0" rtl="0" algn="ctr">
                        <a:spcBef>
                          <a:spcPts val="0"/>
                        </a:spcBef>
                        <a:spcAft>
                          <a:spcPts val="0"/>
                        </a:spcAft>
                        <a:buNone/>
                      </a:pPr>
                      <a:r>
                        <a:rPr b="1" lang="it">
                          <a:solidFill>
                            <a:srgbClr val="FF0000"/>
                          </a:solidFill>
                        </a:rPr>
                        <a:t>Beach Tennis</a:t>
                      </a:r>
                      <a:endParaRPr b="1">
                        <a:solidFill>
                          <a:srgbClr val="FF0000"/>
                        </a:solidFill>
                      </a:endParaRPr>
                    </a:p>
                  </a:txBody>
                  <a:tcPr marT="91425" marB="91425" marR="91425" marL="91425"/>
                </a:tc>
                <a:tc>
                  <a:txBody>
                    <a:bodyPr/>
                    <a:lstStyle/>
                    <a:p>
                      <a:pPr indent="0" lvl="0" marL="0" rtl="0" algn="ctr">
                        <a:spcBef>
                          <a:spcPts val="0"/>
                        </a:spcBef>
                        <a:spcAft>
                          <a:spcPts val="0"/>
                        </a:spcAft>
                        <a:buNone/>
                      </a:pPr>
                      <a:r>
                        <a:rPr b="1" lang="it">
                          <a:solidFill>
                            <a:srgbClr val="9900FF"/>
                          </a:solidFill>
                        </a:rPr>
                        <a:t>Pallanuoto</a:t>
                      </a:r>
                      <a:endParaRPr/>
                    </a:p>
                  </a:txBody>
                  <a:tcPr marT="91425" marB="91425" marR="91425" marL="91425"/>
                </a:tc>
              </a:tr>
              <a:tr h="381000">
                <a:tc>
                  <a:txBody>
                    <a:bodyPr/>
                    <a:lstStyle/>
                    <a:p>
                      <a:pPr indent="0" lvl="0" marL="0" rtl="0" algn="ctr">
                        <a:spcBef>
                          <a:spcPts val="0"/>
                        </a:spcBef>
                        <a:spcAft>
                          <a:spcPts val="0"/>
                        </a:spcAft>
                        <a:buNone/>
                      </a:pPr>
                      <a:r>
                        <a:rPr b="1" lang="it">
                          <a:solidFill>
                            <a:srgbClr val="FF0000"/>
                          </a:solidFill>
                        </a:rPr>
                        <a:t>Beach Tennis</a:t>
                      </a:r>
                      <a:endParaRPr/>
                    </a:p>
                  </a:txBody>
                  <a:tcPr marT="91425" marB="91425" marR="91425" marL="91425"/>
                </a:tc>
                <a:tc>
                  <a:txBody>
                    <a:bodyPr/>
                    <a:lstStyle/>
                    <a:p>
                      <a:pPr indent="0" lvl="0" marL="0" rtl="0" algn="ctr">
                        <a:spcBef>
                          <a:spcPts val="0"/>
                        </a:spcBef>
                        <a:spcAft>
                          <a:spcPts val="0"/>
                        </a:spcAft>
                        <a:buNone/>
                      </a:pPr>
                      <a:r>
                        <a:rPr b="1" lang="it">
                          <a:solidFill>
                            <a:srgbClr val="9900FF"/>
                          </a:solidFill>
                        </a:rPr>
                        <a:t>Pallanuoto</a:t>
                      </a:r>
                      <a:endParaRPr/>
                    </a:p>
                  </a:txBody>
                  <a:tcPr marT="91425" marB="91425" marR="91425" marL="91425"/>
                </a:tc>
              </a:tr>
              <a:tr h="381000">
                <a:tc>
                  <a:txBody>
                    <a:bodyPr/>
                    <a:lstStyle/>
                    <a:p>
                      <a:pPr indent="0" lvl="0" marL="0" rtl="0" algn="ctr">
                        <a:spcBef>
                          <a:spcPts val="0"/>
                        </a:spcBef>
                        <a:spcAft>
                          <a:spcPts val="0"/>
                        </a:spcAft>
                        <a:buNone/>
                      </a:pPr>
                      <a:r>
                        <a:rPr lang="it" sz="800"/>
                        <a:t>per la piscina la lezione deve terminare alle 15:25</a:t>
                      </a:r>
                      <a:endParaRPr sz="800"/>
                    </a:p>
                  </a:txBody>
                  <a:tcPr marT="91425" marB="91425" marR="91425" marL="91425"/>
                </a:tc>
                <a:tc>
                  <a:txBody>
                    <a:bodyPr/>
                    <a:lstStyle/>
                    <a:p>
                      <a:pPr indent="0" lvl="0" marL="0" rtl="0" algn="ctr">
                        <a:spcBef>
                          <a:spcPts val="0"/>
                        </a:spcBef>
                        <a:spcAft>
                          <a:spcPts val="0"/>
                        </a:spcAft>
                        <a:buNone/>
                      </a:pPr>
                      <a:r>
                        <a:rPr lang="it" sz="800"/>
                        <a:t>per la piscina la lezione deve terminare alle 15:25</a:t>
                      </a:r>
                      <a:endParaRPr/>
                    </a:p>
                  </a:txBody>
                  <a:tcPr marT="91425" marB="91425" marR="91425" marL="91425"/>
                </a:tc>
              </a:tr>
            </a:tbl>
          </a:graphicData>
        </a:graphic>
      </p:graphicFrame>
      <p:graphicFrame>
        <p:nvGraphicFramePr>
          <p:cNvPr id="172" name="Google Shape;172;p24"/>
          <p:cNvGraphicFramePr/>
          <p:nvPr/>
        </p:nvGraphicFramePr>
        <p:xfrm>
          <a:off x="1638775" y="1064725"/>
          <a:ext cx="3000000" cy="3000000"/>
        </p:xfrm>
        <a:graphic>
          <a:graphicData uri="http://schemas.openxmlformats.org/drawingml/2006/table">
            <a:tbl>
              <a:tblPr>
                <a:noFill/>
                <a:tableStyleId>{F8BEB5AA-33D0-47E6-BB0A-834C4596C4A2}</a:tableStyleId>
              </a:tblPr>
              <a:tblGrid>
                <a:gridCol w="797250"/>
              </a:tblGrid>
              <a:tr h="381000">
                <a:tc>
                  <a:txBody>
                    <a:bodyPr/>
                    <a:lstStyle/>
                    <a:p>
                      <a:pPr indent="0" lvl="0" marL="0" rtl="0" algn="ctr">
                        <a:spcBef>
                          <a:spcPts val="0"/>
                        </a:spcBef>
                        <a:spcAft>
                          <a:spcPts val="0"/>
                        </a:spcAft>
                        <a:buNone/>
                      </a:pPr>
                      <a:r>
                        <a:rPr b="1" lang="it"/>
                        <a:t>Date</a:t>
                      </a:r>
                      <a:endParaRPr b="1"/>
                    </a:p>
                  </a:txBody>
                  <a:tcPr marT="91425" marB="91425" marR="91425" marL="91425">
                    <a:lnB cap="flat" cmpd="sng" w="9525">
                      <a:solidFill>
                        <a:srgbClr val="CCCCCC"/>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20</a:t>
                      </a:r>
                      <a:r>
                        <a:rPr lang="it" sz="800">
                          <a:latin typeface="Calibri"/>
                          <a:ea typeface="Calibri"/>
                          <a:cs typeface="Calibri"/>
                          <a:sym typeface="Calibri"/>
                        </a:rPr>
                        <a:t>/10</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27/10</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3</a:t>
                      </a:r>
                      <a:r>
                        <a:rPr lang="it" sz="800">
                          <a:latin typeface="Calibri"/>
                          <a:ea typeface="Calibri"/>
                          <a:cs typeface="Calibri"/>
                          <a:sym typeface="Calibri"/>
                        </a:rPr>
                        <a:t> /11</a:t>
                      </a:r>
                      <a:endParaRPr sz="8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10</a:t>
                      </a:r>
                      <a:r>
                        <a:rPr lang="it" sz="800">
                          <a:latin typeface="Calibri"/>
                          <a:ea typeface="Calibri"/>
                          <a:cs typeface="Calibri"/>
                          <a:sym typeface="Calibri"/>
                        </a:rPr>
                        <a:t>/11</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17/11</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24/11</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1</a:t>
                      </a:r>
                      <a:r>
                        <a:rPr lang="it" sz="800">
                          <a:latin typeface="Calibri"/>
                          <a:ea typeface="Calibri"/>
                          <a:cs typeface="Calibri"/>
                          <a:sym typeface="Calibri"/>
                        </a:rPr>
                        <a:t>/12</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it" sz="800">
                          <a:latin typeface="Calibri"/>
                          <a:ea typeface="Calibri"/>
                          <a:cs typeface="Calibri"/>
                          <a:sym typeface="Calibri"/>
                        </a:rPr>
                        <a:t>15 </a:t>
                      </a:r>
                      <a:r>
                        <a:rPr lang="it" sz="800">
                          <a:latin typeface="Calibri"/>
                          <a:ea typeface="Calibri"/>
                          <a:cs typeface="Calibri"/>
                          <a:sym typeface="Calibri"/>
                        </a:rPr>
                        <a:t>/12</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ctr">
                        <a:spcBef>
                          <a:spcPts val="0"/>
                        </a:spcBef>
                        <a:spcAft>
                          <a:spcPts val="0"/>
                        </a:spcAft>
                        <a:buNone/>
                      </a:pPr>
                      <a:r>
                        <a:rPr lang="it"/>
                        <a:t>Note</a:t>
                      </a:r>
                      <a:endParaRPr/>
                    </a:p>
                  </a:txBody>
                  <a:tcPr marT="91425" marB="91425" marR="91425" marL="91425">
                    <a:lnT cap="flat" cmpd="sng" w="9525">
                      <a:solidFill>
                        <a:srgbClr val="CCCCCC"/>
                      </a:solidFill>
                      <a:prstDash val="solid"/>
                      <a:round/>
                      <a:headEnd len="sm" w="sm" type="none"/>
                      <a:tailEnd len="sm" w="sm" type="none"/>
                    </a:lnT>
                  </a:tcPr>
                </a:tc>
              </a:tr>
            </a:tbl>
          </a:graphicData>
        </a:graphic>
      </p:graphicFrame>
      <p:pic>
        <p:nvPicPr>
          <p:cNvPr id="173" name="Google Shape;173;p24"/>
          <p:cNvPicPr preferRelativeResize="0"/>
          <p:nvPr/>
        </p:nvPicPr>
        <p:blipFill>
          <a:blip r:embed="rId3">
            <a:alphaModFix/>
          </a:blip>
          <a:stretch>
            <a:fillRect/>
          </a:stretch>
        </p:blipFill>
        <p:spPr>
          <a:xfrm>
            <a:off x="169773" y="97723"/>
            <a:ext cx="834350" cy="723564"/>
          </a:xfrm>
          <a:prstGeom prst="rect">
            <a:avLst/>
          </a:prstGeom>
          <a:noFill/>
          <a:ln>
            <a:noFill/>
          </a:ln>
        </p:spPr>
      </p:pic>
      <p:pic>
        <p:nvPicPr>
          <p:cNvPr id="174" name="Google Shape;174;p24"/>
          <p:cNvPicPr preferRelativeResize="0"/>
          <p:nvPr/>
        </p:nvPicPr>
        <p:blipFill>
          <a:blip r:embed="rId4">
            <a:alphaModFix/>
          </a:blip>
          <a:stretch>
            <a:fillRect/>
          </a:stretch>
        </p:blipFill>
        <p:spPr>
          <a:xfrm>
            <a:off x="8268750" y="97725"/>
            <a:ext cx="680525" cy="680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E nel 2021?</a:t>
            </a:r>
            <a:endParaRPr/>
          </a:p>
        </p:txBody>
      </p:sp>
      <p:sp>
        <p:nvSpPr>
          <p:cNvPr id="180" name="Google Shape;180;p25"/>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25"/>
          <p:cNvSpPr txBox="1"/>
          <p:nvPr>
            <p:ph idx="2" type="body"/>
          </p:nvPr>
        </p:nvSpPr>
        <p:spPr>
          <a:xfrm>
            <a:off x="4939500" y="2999775"/>
            <a:ext cx="3837000" cy="14196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it"/>
              <a:t>In accordo con gli insegnanti svilupperemo nei prossimi mesi programmi specifici , sulla linea di quelli già menzionati, a seconda della classe e di quelli che saranno i protocolli del momento.</a:t>
            </a:r>
            <a:endParaRPr/>
          </a:p>
        </p:txBody>
      </p:sp>
      <p:pic>
        <p:nvPicPr>
          <p:cNvPr id="182" name="Google Shape;182;p25"/>
          <p:cNvPicPr preferRelativeResize="0"/>
          <p:nvPr/>
        </p:nvPicPr>
        <p:blipFill>
          <a:blip r:embed="rId3">
            <a:alphaModFix/>
          </a:blip>
          <a:stretch>
            <a:fillRect/>
          </a:stretch>
        </p:blipFill>
        <p:spPr>
          <a:xfrm>
            <a:off x="169773" y="97723"/>
            <a:ext cx="834350" cy="723564"/>
          </a:xfrm>
          <a:prstGeom prst="rect">
            <a:avLst/>
          </a:prstGeom>
          <a:noFill/>
          <a:ln>
            <a:noFill/>
          </a:ln>
        </p:spPr>
      </p:pic>
      <p:pic>
        <p:nvPicPr>
          <p:cNvPr id="183" name="Google Shape;183;p25"/>
          <p:cNvPicPr preferRelativeResize="0"/>
          <p:nvPr/>
        </p:nvPicPr>
        <p:blipFill>
          <a:blip r:embed="rId4">
            <a:alphaModFix/>
          </a:blip>
          <a:stretch>
            <a:fillRect/>
          </a:stretch>
        </p:blipFill>
        <p:spPr>
          <a:xfrm>
            <a:off x="3740775" y="97725"/>
            <a:ext cx="680525" cy="680525"/>
          </a:xfrm>
          <a:prstGeom prst="rect">
            <a:avLst/>
          </a:prstGeom>
          <a:noFill/>
          <a:ln>
            <a:noFill/>
          </a:ln>
        </p:spPr>
      </p:pic>
      <p:pic>
        <p:nvPicPr>
          <p:cNvPr id="184" name="Google Shape;184;p25"/>
          <p:cNvPicPr preferRelativeResize="0"/>
          <p:nvPr/>
        </p:nvPicPr>
        <p:blipFill>
          <a:blip r:embed="rId5">
            <a:alphaModFix/>
          </a:blip>
          <a:stretch>
            <a:fillRect/>
          </a:stretch>
        </p:blipFill>
        <p:spPr>
          <a:xfrm>
            <a:off x="5046024" y="152400"/>
            <a:ext cx="3574749" cy="2380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265500" y="586875"/>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Quale obiettivo?</a:t>
            </a:r>
            <a:endParaRPr/>
          </a:p>
        </p:txBody>
      </p:sp>
      <p:sp>
        <p:nvSpPr>
          <p:cNvPr id="75" name="Google Shape;75;p14"/>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it"/>
              <a:t>“...la Vita è in Movimento, il Movimento è Vita…”</a:t>
            </a:r>
            <a:endParaRPr i="1"/>
          </a:p>
        </p:txBody>
      </p:sp>
      <p:sp>
        <p:nvSpPr>
          <p:cNvPr id="76" name="Google Shape;76;p14"/>
          <p:cNvSpPr txBox="1"/>
          <p:nvPr>
            <p:ph idx="2" type="body"/>
          </p:nvPr>
        </p:nvSpPr>
        <p:spPr>
          <a:xfrm>
            <a:off x="4897050" y="2492950"/>
            <a:ext cx="3837000" cy="22755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it" sz="1400">
                <a:solidFill>
                  <a:srgbClr val="FFFFFF"/>
                </a:solidFill>
              </a:rPr>
              <a:t>Risvegliare un normale desiderio  di Movimento attraverso un’attività di  Sport diversificata. Far percepire un ritorno alla normalità restituendo stimoli che portino ogni singolo studente (individuo) il “sentire” quel benessere esclusivo del corpo che Gioca</a:t>
            </a:r>
            <a:r>
              <a:rPr lang="it" sz="1400">
                <a:solidFill>
                  <a:srgbClr val="FFFFFF"/>
                </a:solidFill>
              </a:rPr>
              <a:t>...</a:t>
            </a:r>
            <a:r>
              <a:rPr lang="it" sz="1400">
                <a:solidFill>
                  <a:srgbClr val="FFFFFF"/>
                </a:solidFill>
              </a:rPr>
              <a:t> </a:t>
            </a:r>
            <a:endParaRPr sz="1400">
              <a:solidFill>
                <a:srgbClr val="FFFFFF"/>
              </a:solidFill>
            </a:endParaRPr>
          </a:p>
          <a:p>
            <a:pPr indent="0" lvl="0" marL="0" rtl="0" algn="l">
              <a:spcBef>
                <a:spcPts val="0"/>
              </a:spcBef>
              <a:spcAft>
                <a:spcPts val="1600"/>
              </a:spcAft>
              <a:buNone/>
            </a:pPr>
            <a:r>
              <a:t/>
            </a:r>
            <a:endParaRPr sz="1400">
              <a:solidFill>
                <a:srgbClr val="FFFFFF"/>
              </a:solidFill>
            </a:endParaRPr>
          </a:p>
        </p:txBody>
      </p:sp>
      <p:pic>
        <p:nvPicPr>
          <p:cNvPr id="77" name="Google Shape;77;p14"/>
          <p:cNvPicPr preferRelativeResize="0"/>
          <p:nvPr/>
        </p:nvPicPr>
        <p:blipFill>
          <a:blip r:embed="rId3">
            <a:alphaModFix/>
          </a:blip>
          <a:stretch>
            <a:fillRect/>
          </a:stretch>
        </p:blipFill>
        <p:spPr>
          <a:xfrm>
            <a:off x="5298200" y="191972"/>
            <a:ext cx="3171725" cy="2114475"/>
          </a:xfrm>
          <a:prstGeom prst="rect">
            <a:avLst/>
          </a:prstGeom>
          <a:noFill/>
          <a:ln>
            <a:noFill/>
          </a:ln>
        </p:spPr>
      </p:pic>
      <p:pic>
        <p:nvPicPr>
          <p:cNvPr id="78" name="Google Shape;78;p14"/>
          <p:cNvPicPr preferRelativeResize="0"/>
          <p:nvPr/>
        </p:nvPicPr>
        <p:blipFill>
          <a:blip r:embed="rId4">
            <a:alphaModFix/>
          </a:blip>
          <a:stretch>
            <a:fillRect/>
          </a:stretch>
        </p:blipFill>
        <p:spPr>
          <a:xfrm>
            <a:off x="169773" y="97723"/>
            <a:ext cx="834350" cy="723564"/>
          </a:xfrm>
          <a:prstGeom prst="rect">
            <a:avLst/>
          </a:prstGeom>
          <a:noFill/>
          <a:ln>
            <a:noFill/>
          </a:ln>
        </p:spPr>
      </p:pic>
      <p:pic>
        <p:nvPicPr>
          <p:cNvPr id="79" name="Google Shape;79;p14"/>
          <p:cNvPicPr preferRelativeResize="0"/>
          <p:nvPr/>
        </p:nvPicPr>
        <p:blipFill>
          <a:blip r:embed="rId5">
            <a:alphaModFix/>
          </a:blip>
          <a:stretch>
            <a:fillRect/>
          </a:stretch>
        </p:blipFill>
        <p:spPr>
          <a:xfrm>
            <a:off x="3740775" y="97725"/>
            <a:ext cx="680525" cy="680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A che punto siamo?</a:t>
            </a:r>
            <a:endParaRPr/>
          </a:p>
        </p:txBody>
      </p:sp>
      <p:sp>
        <p:nvSpPr>
          <p:cNvPr id="85" name="Google Shape;85;p15"/>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it"/>
              <a:t>“...di quale parte del mondo vuoi essere protagonista? “ </a:t>
            </a:r>
            <a:endParaRPr i="1"/>
          </a:p>
          <a:p>
            <a:pPr indent="0" lvl="0" marL="0" rtl="0" algn="ctr">
              <a:spcBef>
                <a:spcPts val="0"/>
              </a:spcBef>
              <a:spcAft>
                <a:spcPts val="0"/>
              </a:spcAft>
              <a:buNone/>
            </a:pPr>
            <a:r>
              <a:rPr i="1" lang="it"/>
              <a:t>Don Lorenzo Milani</a:t>
            </a:r>
            <a:endParaRPr i="1"/>
          </a:p>
        </p:txBody>
      </p:sp>
      <p:sp>
        <p:nvSpPr>
          <p:cNvPr id="86" name="Google Shape;86;p15"/>
          <p:cNvSpPr txBox="1"/>
          <p:nvPr>
            <p:ph idx="2" type="body"/>
          </p:nvPr>
        </p:nvSpPr>
        <p:spPr>
          <a:xfrm>
            <a:off x="4981950" y="2108350"/>
            <a:ext cx="3837000" cy="29052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it" sz="1100">
                <a:solidFill>
                  <a:srgbClr val="FFFFFF"/>
                </a:solidFill>
              </a:rPr>
              <a:t>Le scuole medie ricadono nella fascia d’età più sensibile all’abbandono precoce dell’attività sportiva. Contemporaneamente ereditiamo un periodo di inattività forzata coadiuvata a restrizioni che ridisegnano il naturale svolgimento di educazione fisica. </a:t>
            </a:r>
            <a:endParaRPr sz="1100">
              <a:solidFill>
                <a:srgbClr val="FFFFFF"/>
              </a:solidFill>
            </a:endParaRPr>
          </a:p>
          <a:p>
            <a:pPr indent="0" lvl="0" marL="457200" rtl="0" algn="l">
              <a:spcBef>
                <a:spcPts val="0"/>
              </a:spcBef>
              <a:spcAft>
                <a:spcPts val="0"/>
              </a:spcAft>
              <a:buNone/>
            </a:pPr>
            <a:r>
              <a:rPr lang="it" sz="1100">
                <a:solidFill>
                  <a:srgbClr val="FFFFFF"/>
                </a:solidFill>
              </a:rPr>
              <a:t>All’interno dei protocolli è stato studiato un percorso che si fonda sulla riattivazione della parte emozionale come fulcro di positività.</a:t>
            </a:r>
            <a:endParaRPr>
              <a:solidFill>
                <a:srgbClr val="FFFFFF"/>
              </a:solidFill>
            </a:endParaRPr>
          </a:p>
        </p:txBody>
      </p:sp>
      <p:pic>
        <p:nvPicPr>
          <p:cNvPr id="87" name="Google Shape;87;p15"/>
          <p:cNvPicPr preferRelativeResize="0"/>
          <p:nvPr/>
        </p:nvPicPr>
        <p:blipFill>
          <a:blip r:embed="rId3">
            <a:alphaModFix/>
          </a:blip>
          <a:stretch>
            <a:fillRect/>
          </a:stretch>
        </p:blipFill>
        <p:spPr>
          <a:xfrm>
            <a:off x="5348675" y="251175"/>
            <a:ext cx="3231472" cy="2154324"/>
          </a:xfrm>
          <a:prstGeom prst="rect">
            <a:avLst/>
          </a:prstGeom>
          <a:noFill/>
          <a:ln>
            <a:noFill/>
          </a:ln>
        </p:spPr>
      </p:pic>
      <p:pic>
        <p:nvPicPr>
          <p:cNvPr id="88" name="Google Shape;88;p15"/>
          <p:cNvPicPr preferRelativeResize="0"/>
          <p:nvPr/>
        </p:nvPicPr>
        <p:blipFill>
          <a:blip r:embed="rId4">
            <a:alphaModFix/>
          </a:blip>
          <a:stretch>
            <a:fillRect/>
          </a:stretch>
        </p:blipFill>
        <p:spPr>
          <a:xfrm>
            <a:off x="169773" y="97723"/>
            <a:ext cx="834350" cy="723564"/>
          </a:xfrm>
          <a:prstGeom prst="rect">
            <a:avLst/>
          </a:prstGeom>
          <a:noFill/>
          <a:ln>
            <a:noFill/>
          </a:ln>
        </p:spPr>
      </p:pic>
      <p:pic>
        <p:nvPicPr>
          <p:cNvPr id="89" name="Google Shape;89;p15"/>
          <p:cNvPicPr preferRelativeResize="0"/>
          <p:nvPr/>
        </p:nvPicPr>
        <p:blipFill>
          <a:blip r:embed="rId5">
            <a:alphaModFix/>
          </a:blip>
          <a:stretch>
            <a:fillRect/>
          </a:stretch>
        </p:blipFill>
        <p:spPr>
          <a:xfrm>
            <a:off x="3740775" y="97725"/>
            <a:ext cx="680525" cy="68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311700" y="283000"/>
            <a:ext cx="8571300" cy="40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IL PARADIGMA? L’ ETEROGENEITA’</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b="0" lang="it" sz="1400">
                <a:solidFill>
                  <a:srgbClr val="FFFFFF"/>
                </a:solidFill>
                <a:latin typeface="Open Sans"/>
                <a:ea typeface="Open Sans"/>
                <a:cs typeface="Open Sans"/>
                <a:sym typeface="Open Sans"/>
              </a:rPr>
              <a:t>Tracciare tutte le disabilità per l’ inclusione sportiva</a:t>
            </a:r>
            <a:endParaRPr b="0" sz="1400">
              <a:solidFill>
                <a:srgbClr val="FFFFFF"/>
              </a:solidFill>
              <a:latin typeface="Open Sans"/>
              <a:ea typeface="Open Sans"/>
              <a:cs typeface="Open Sans"/>
              <a:sym typeface="Open Sans"/>
            </a:endParaRPr>
          </a:p>
          <a:p>
            <a:pPr indent="0" lvl="0" marL="0" rtl="0" algn="ctr">
              <a:spcBef>
                <a:spcPts val="0"/>
              </a:spcBef>
              <a:spcAft>
                <a:spcPts val="0"/>
              </a:spcAft>
              <a:buNone/>
            </a:pPr>
            <a:r>
              <a:rPr b="0" lang="it" sz="1400">
                <a:solidFill>
                  <a:srgbClr val="FFFFFF"/>
                </a:solidFill>
                <a:latin typeface="Open Sans"/>
                <a:ea typeface="Open Sans"/>
                <a:cs typeface="Open Sans"/>
                <a:sym typeface="Open Sans"/>
              </a:rPr>
              <a:t> (insegnanti segnalano </a:t>
            </a:r>
            <a:r>
              <a:rPr b="0" lang="it" sz="1400">
                <a:solidFill>
                  <a:srgbClr val="FFFFFF"/>
                </a:solidFill>
                <a:latin typeface="Open Sans"/>
                <a:ea typeface="Open Sans"/>
                <a:cs typeface="Open Sans"/>
                <a:sym typeface="Open Sans"/>
              </a:rPr>
              <a:t>preventivamente</a:t>
            </a:r>
            <a:r>
              <a:rPr b="0" lang="it" sz="1400">
                <a:solidFill>
                  <a:srgbClr val="FFFFFF"/>
                </a:solidFill>
                <a:latin typeface="Open Sans"/>
                <a:ea typeface="Open Sans"/>
                <a:cs typeface="Open Sans"/>
                <a:sym typeface="Open Sans"/>
              </a:rPr>
              <a:t>a a </a:t>
            </a:r>
            <a:r>
              <a:rPr b="0" lang="it" sz="1400" u="sng">
                <a:solidFill>
                  <a:srgbClr val="FFFFFF"/>
                </a:solidFill>
                <a:latin typeface="Open Sans"/>
                <a:ea typeface="Open Sans"/>
                <a:cs typeface="Open Sans"/>
                <a:sym typeface="Open Sans"/>
                <a:hlinkClick r:id="rId3">
                  <a:extLst>
                    <a:ext uri="{A12FA001-AC4F-418D-AE19-62706E023703}">
                      <ahyp:hlinkClr val="tx"/>
                    </a:ext>
                  </a:extLst>
                </a:hlinkClick>
              </a:rPr>
              <a:t>brigliadorichristian@gmail.com</a:t>
            </a:r>
            <a:r>
              <a:rPr b="0" lang="it" sz="1400">
                <a:solidFill>
                  <a:srgbClr val="FFFFFF"/>
                </a:solidFill>
                <a:latin typeface="Open Sans"/>
                <a:ea typeface="Open Sans"/>
                <a:cs typeface="Open Sans"/>
                <a:sym typeface="Open Sans"/>
              </a:rPr>
              <a:t> ) </a:t>
            </a:r>
            <a:endParaRPr b="0" sz="1400">
              <a:solidFill>
                <a:srgbClr val="FFFFFF"/>
              </a:solidFill>
              <a:latin typeface="Open Sans"/>
              <a:ea typeface="Open Sans"/>
              <a:cs typeface="Open Sans"/>
              <a:sym typeface="Open Sans"/>
            </a:endParaRPr>
          </a:p>
          <a:p>
            <a:pPr indent="0" lvl="0" marL="0" rtl="0" algn="ctr">
              <a:spcBef>
                <a:spcPts val="0"/>
              </a:spcBef>
              <a:spcAft>
                <a:spcPts val="0"/>
              </a:spcAft>
              <a:buNone/>
            </a:pPr>
            <a:r>
              <a:t/>
            </a:r>
            <a:endParaRPr b="0" sz="1400">
              <a:solidFill>
                <a:srgbClr val="FFFFFF"/>
              </a:solidFill>
              <a:latin typeface="Open Sans"/>
              <a:ea typeface="Open Sans"/>
              <a:cs typeface="Open Sans"/>
              <a:sym typeface="Open Sans"/>
            </a:endParaRPr>
          </a:p>
          <a:p>
            <a:pPr indent="0" lvl="0" marL="0" rtl="0" algn="ctr">
              <a:spcBef>
                <a:spcPts val="0"/>
              </a:spcBef>
              <a:spcAft>
                <a:spcPts val="0"/>
              </a:spcAft>
              <a:buNone/>
            </a:pPr>
            <a:r>
              <a:rPr b="0" lang="it" sz="1400">
                <a:solidFill>
                  <a:srgbClr val="FFFFFF"/>
                </a:solidFill>
                <a:latin typeface="Open Sans"/>
                <a:ea typeface="Open Sans"/>
                <a:cs typeface="Open Sans"/>
                <a:sym typeface="Open Sans"/>
              </a:rPr>
              <a:t>Costruzione percorso/lezione inclusiva insieme ad insegnanti.</a:t>
            </a:r>
            <a:endParaRPr b="0" sz="1400">
              <a:solidFill>
                <a:srgbClr val="FFFFFF"/>
              </a:solidFill>
              <a:latin typeface="Open Sans"/>
              <a:ea typeface="Open Sans"/>
              <a:cs typeface="Open Sans"/>
              <a:sym typeface="Open Sans"/>
            </a:endParaRPr>
          </a:p>
        </p:txBody>
      </p:sp>
      <p:pic>
        <p:nvPicPr>
          <p:cNvPr id="95" name="Google Shape;95;p16"/>
          <p:cNvPicPr preferRelativeResize="0"/>
          <p:nvPr/>
        </p:nvPicPr>
        <p:blipFill>
          <a:blip r:embed="rId4">
            <a:alphaModFix/>
          </a:blip>
          <a:stretch>
            <a:fillRect/>
          </a:stretch>
        </p:blipFill>
        <p:spPr>
          <a:xfrm>
            <a:off x="169773" y="97723"/>
            <a:ext cx="834350" cy="723564"/>
          </a:xfrm>
          <a:prstGeom prst="rect">
            <a:avLst/>
          </a:prstGeom>
          <a:noFill/>
          <a:ln>
            <a:noFill/>
          </a:ln>
        </p:spPr>
      </p:pic>
      <p:pic>
        <p:nvPicPr>
          <p:cNvPr id="96" name="Google Shape;96;p16"/>
          <p:cNvPicPr preferRelativeResize="0"/>
          <p:nvPr/>
        </p:nvPicPr>
        <p:blipFill>
          <a:blip r:embed="rId5">
            <a:alphaModFix/>
          </a:blip>
          <a:stretch>
            <a:fillRect/>
          </a:stretch>
        </p:blipFill>
        <p:spPr>
          <a:xfrm>
            <a:off x="8268750" y="97725"/>
            <a:ext cx="680525" cy="680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Quale percorso?</a:t>
            </a:r>
            <a:endParaRPr/>
          </a:p>
        </p:txBody>
      </p:sp>
      <p:sp>
        <p:nvSpPr>
          <p:cNvPr id="102" name="Google Shape;102;p17"/>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it"/>
              <a:t>“ ...nulla accade senza prima un sogno…”</a:t>
            </a:r>
            <a:endParaRPr i="1"/>
          </a:p>
        </p:txBody>
      </p:sp>
      <p:sp>
        <p:nvSpPr>
          <p:cNvPr id="103" name="Google Shape;103;p17"/>
          <p:cNvSpPr txBox="1"/>
          <p:nvPr>
            <p:ph idx="2" type="body"/>
          </p:nvPr>
        </p:nvSpPr>
        <p:spPr>
          <a:xfrm>
            <a:off x="5058600" y="2634450"/>
            <a:ext cx="3768600" cy="21765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it" sz="1400">
                <a:solidFill>
                  <a:srgbClr val="FFFFFF"/>
                </a:solidFill>
              </a:rPr>
              <a:t>In questa direzione nei primi 3 mesi (trimestre) sono stati calendarizzati percorsi che si alternano tra ACQUA - TERRA - SABBIA in modo da abbassare le routines e innalzare la dinamicità e la novità dell’ambiente. Ma non solo….gli ambienti saranno ulteriormente terreno di discipline diverse.</a:t>
            </a:r>
            <a:endParaRPr sz="1400">
              <a:solidFill>
                <a:srgbClr val="FFFFFF"/>
              </a:solidFill>
            </a:endParaRPr>
          </a:p>
          <a:p>
            <a:pPr indent="0" lvl="0" marL="0" rtl="0" algn="l">
              <a:spcBef>
                <a:spcPts val="0"/>
              </a:spcBef>
              <a:spcAft>
                <a:spcPts val="1600"/>
              </a:spcAft>
              <a:buNone/>
            </a:pPr>
            <a:r>
              <a:t/>
            </a:r>
            <a:endParaRPr sz="1400">
              <a:solidFill>
                <a:srgbClr val="FFFFFF"/>
              </a:solidFill>
            </a:endParaRPr>
          </a:p>
        </p:txBody>
      </p:sp>
      <p:pic>
        <p:nvPicPr>
          <p:cNvPr id="104" name="Google Shape;104;p17"/>
          <p:cNvPicPr preferRelativeResize="0"/>
          <p:nvPr/>
        </p:nvPicPr>
        <p:blipFill>
          <a:blip r:embed="rId3">
            <a:alphaModFix/>
          </a:blip>
          <a:stretch>
            <a:fillRect/>
          </a:stretch>
        </p:blipFill>
        <p:spPr>
          <a:xfrm>
            <a:off x="5552625" y="304800"/>
            <a:ext cx="2963263" cy="1975903"/>
          </a:xfrm>
          <a:prstGeom prst="rect">
            <a:avLst/>
          </a:prstGeom>
          <a:noFill/>
          <a:ln>
            <a:noFill/>
          </a:ln>
        </p:spPr>
      </p:pic>
      <p:pic>
        <p:nvPicPr>
          <p:cNvPr id="105" name="Google Shape;105;p17"/>
          <p:cNvPicPr preferRelativeResize="0"/>
          <p:nvPr/>
        </p:nvPicPr>
        <p:blipFill>
          <a:blip r:embed="rId4">
            <a:alphaModFix/>
          </a:blip>
          <a:stretch>
            <a:fillRect/>
          </a:stretch>
        </p:blipFill>
        <p:spPr>
          <a:xfrm>
            <a:off x="169773" y="97723"/>
            <a:ext cx="834350" cy="723564"/>
          </a:xfrm>
          <a:prstGeom prst="rect">
            <a:avLst/>
          </a:prstGeom>
          <a:noFill/>
          <a:ln>
            <a:noFill/>
          </a:ln>
        </p:spPr>
      </p:pic>
      <p:pic>
        <p:nvPicPr>
          <p:cNvPr id="106" name="Google Shape;106;p17"/>
          <p:cNvPicPr preferRelativeResize="0"/>
          <p:nvPr/>
        </p:nvPicPr>
        <p:blipFill>
          <a:blip r:embed="rId5">
            <a:alphaModFix/>
          </a:blip>
          <a:stretch>
            <a:fillRect/>
          </a:stretch>
        </p:blipFill>
        <p:spPr>
          <a:xfrm>
            <a:off x="3740775" y="97725"/>
            <a:ext cx="680525" cy="68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265500" y="895950"/>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ACQUA</a:t>
            </a:r>
            <a:endParaRPr/>
          </a:p>
        </p:txBody>
      </p:sp>
      <p:sp>
        <p:nvSpPr>
          <p:cNvPr id="112" name="Google Shape;112;p18"/>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it"/>
              <a:t>“ ...più sogni, più cose realizzi...” </a:t>
            </a:r>
            <a:endParaRPr i="1"/>
          </a:p>
          <a:p>
            <a:pPr indent="0" lvl="0" marL="0" rtl="0" algn="ctr">
              <a:spcBef>
                <a:spcPts val="0"/>
              </a:spcBef>
              <a:spcAft>
                <a:spcPts val="0"/>
              </a:spcAft>
              <a:buNone/>
            </a:pPr>
            <a:r>
              <a:rPr i="1" lang="it"/>
              <a:t>Michael Phelps</a:t>
            </a:r>
            <a:endParaRPr i="1"/>
          </a:p>
        </p:txBody>
      </p:sp>
      <p:sp>
        <p:nvSpPr>
          <p:cNvPr id="113" name="Google Shape;113;p18"/>
          <p:cNvSpPr txBox="1"/>
          <p:nvPr>
            <p:ph idx="2" type="body"/>
          </p:nvPr>
        </p:nvSpPr>
        <p:spPr>
          <a:xfrm>
            <a:off x="4974875" y="3063450"/>
            <a:ext cx="3837000" cy="15045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it" sz="1400">
                <a:solidFill>
                  <a:srgbClr val="FFFFFF"/>
                </a:solidFill>
              </a:rPr>
              <a:t>Le prime 2 lezioni saranno di Scuola Nuoto in preparazione alle altre 2 lezioni di propedeutica alla Pallanuoto Abbineremo l’elemento Acqua alla palla e la porta. </a:t>
            </a:r>
            <a:endParaRPr sz="1400">
              <a:solidFill>
                <a:srgbClr val="FFFFFF"/>
              </a:solidFill>
            </a:endParaRPr>
          </a:p>
          <a:p>
            <a:pPr indent="0" lvl="0" marL="0" rtl="0" algn="l">
              <a:spcBef>
                <a:spcPts val="0"/>
              </a:spcBef>
              <a:spcAft>
                <a:spcPts val="1600"/>
              </a:spcAft>
              <a:buNone/>
            </a:pPr>
            <a:r>
              <a:t/>
            </a:r>
            <a:endParaRPr sz="1400">
              <a:solidFill>
                <a:srgbClr val="FFFFFF"/>
              </a:solidFill>
            </a:endParaRPr>
          </a:p>
        </p:txBody>
      </p:sp>
      <p:pic>
        <p:nvPicPr>
          <p:cNvPr id="114" name="Google Shape;114;p18"/>
          <p:cNvPicPr preferRelativeResize="0"/>
          <p:nvPr/>
        </p:nvPicPr>
        <p:blipFill>
          <a:blip r:embed="rId3">
            <a:alphaModFix/>
          </a:blip>
          <a:stretch>
            <a:fillRect/>
          </a:stretch>
        </p:blipFill>
        <p:spPr>
          <a:xfrm>
            <a:off x="5287625" y="343425"/>
            <a:ext cx="3637450" cy="2424966"/>
          </a:xfrm>
          <a:prstGeom prst="rect">
            <a:avLst/>
          </a:prstGeom>
          <a:noFill/>
          <a:ln>
            <a:noFill/>
          </a:ln>
        </p:spPr>
      </p:pic>
      <p:pic>
        <p:nvPicPr>
          <p:cNvPr id="115" name="Google Shape;115;p18"/>
          <p:cNvPicPr preferRelativeResize="0"/>
          <p:nvPr/>
        </p:nvPicPr>
        <p:blipFill>
          <a:blip r:embed="rId4">
            <a:alphaModFix/>
          </a:blip>
          <a:stretch>
            <a:fillRect/>
          </a:stretch>
        </p:blipFill>
        <p:spPr>
          <a:xfrm>
            <a:off x="169773" y="97723"/>
            <a:ext cx="834350" cy="723564"/>
          </a:xfrm>
          <a:prstGeom prst="rect">
            <a:avLst/>
          </a:prstGeom>
          <a:noFill/>
          <a:ln>
            <a:noFill/>
          </a:ln>
        </p:spPr>
      </p:pic>
      <p:pic>
        <p:nvPicPr>
          <p:cNvPr id="116" name="Google Shape;116;p18"/>
          <p:cNvPicPr preferRelativeResize="0"/>
          <p:nvPr/>
        </p:nvPicPr>
        <p:blipFill>
          <a:blip r:embed="rId5">
            <a:alphaModFix/>
          </a:blip>
          <a:stretch>
            <a:fillRect/>
          </a:stretch>
        </p:blipFill>
        <p:spPr>
          <a:xfrm>
            <a:off x="3740775" y="97725"/>
            <a:ext cx="680525" cy="68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265500" y="1039675"/>
            <a:ext cx="4045200" cy="167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TERRA</a:t>
            </a:r>
            <a:endParaRPr/>
          </a:p>
        </p:txBody>
      </p:sp>
      <p:sp>
        <p:nvSpPr>
          <p:cNvPr id="122" name="Google Shape;122;p1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it" sz="1800"/>
              <a:t>“Ogni uomo dovrebbe danzare per tutta la Vita. Non essere ballerino, ma danzare sulla Vita...” </a:t>
            </a:r>
            <a:endParaRPr i="1" sz="1800"/>
          </a:p>
          <a:p>
            <a:pPr indent="0" lvl="0" marL="0" rtl="0" algn="ctr">
              <a:spcBef>
                <a:spcPts val="0"/>
              </a:spcBef>
              <a:spcAft>
                <a:spcPts val="0"/>
              </a:spcAft>
              <a:buNone/>
            </a:pPr>
            <a:r>
              <a:rPr i="1" lang="it" sz="1800"/>
              <a:t>Rudolf Nureyev </a:t>
            </a:r>
            <a:endParaRPr i="1" sz="1800"/>
          </a:p>
        </p:txBody>
      </p:sp>
      <p:sp>
        <p:nvSpPr>
          <p:cNvPr id="123" name="Google Shape;123;p19"/>
          <p:cNvSpPr txBox="1"/>
          <p:nvPr>
            <p:ph idx="2" type="body"/>
          </p:nvPr>
        </p:nvSpPr>
        <p:spPr>
          <a:xfrm>
            <a:off x="4904125" y="1735925"/>
            <a:ext cx="3501000" cy="19005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it" sz="800">
                <a:solidFill>
                  <a:srgbClr val="FFFFFF"/>
                </a:solidFill>
                <a:latin typeface="Arial"/>
                <a:ea typeface="Arial"/>
                <a:cs typeface="Arial"/>
                <a:sym typeface="Arial"/>
              </a:rPr>
              <a:t>Lezioni di arti marziali (Taekwondo e Kung fu) dove verrà privilegiata la propedeutica all’equilibrio e alle tecniche specifiche. Il fascino dell’arte marziale e la ricerca di una percezione “diversa” nell’utilizzo del proprio corpo saranno il fulcro su cui costruire l’appagamento dell’allievo. </a:t>
            </a:r>
            <a:endParaRPr sz="800">
              <a:solidFill>
                <a:srgbClr val="FFFFFF"/>
              </a:solidFill>
              <a:latin typeface="Arial"/>
              <a:ea typeface="Arial"/>
              <a:cs typeface="Arial"/>
              <a:sym typeface="Arial"/>
            </a:endParaRPr>
          </a:p>
          <a:p>
            <a:pPr indent="0" lvl="0" marL="457200" rtl="0" algn="l">
              <a:spcBef>
                <a:spcPts val="0"/>
              </a:spcBef>
              <a:spcAft>
                <a:spcPts val="0"/>
              </a:spcAft>
              <a:buNone/>
            </a:pPr>
            <a:r>
              <a:rPr lang="it" sz="800">
                <a:solidFill>
                  <a:srgbClr val="FFFFFF"/>
                </a:solidFill>
                <a:latin typeface="Arial"/>
                <a:ea typeface="Arial"/>
                <a:cs typeface="Arial"/>
                <a:sym typeface="Arial"/>
              </a:rPr>
              <a:t>Lezioni di Hip Hop : la musica come canale emozionale unico. La musica dell’Hip Hop nello specifico come anello di congiunzione con la fascia adolescenziale. La trasformazione dell’emozione in espressione corporea come esperienza molto singolare. </a:t>
            </a:r>
            <a:endParaRPr sz="800">
              <a:solidFill>
                <a:srgbClr val="FFFFFF"/>
              </a:solidFill>
              <a:latin typeface="Arial"/>
              <a:ea typeface="Arial"/>
              <a:cs typeface="Arial"/>
              <a:sym typeface="Arial"/>
            </a:endParaRPr>
          </a:p>
          <a:p>
            <a:pPr indent="0" lvl="0" marL="0" rtl="0" algn="l">
              <a:spcBef>
                <a:spcPts val="0"/>
              </a:spcBef>
              <a:spcAft>
                <a:spcPts val="1600"/>
              </a:spcAft>
              <a:buNone/>
            </a:pPr>
            <a:r>
              <a:t/>
            </a:r>
            <a:endParaRPr sz="800">
              <a:solidFill>
                <a:srgbClr val="FFFFFF"/>
              </a:solidFill>
            </a:endParaRPr>
          </a:p>
        </p:txBody>
      </p:sp>
      <p:pic>
        <p:nvPicPr>
          <p:cNvPr id="124" name="Google Shape;124;p19"/>
          <p:cNvPicPr preferRelativeResize="0"/>
          <p:nvPr/>
        </p:nvPicPr>
        <p:blipFill>
          <a:blip r:embed="rId3">
            <a:alphaModFix/>
          </a:blip>
          <a:stretch>
            <a:fillRect/>
          </a:stretch>
        </p:blipFill>
        <p:spPr>
          <a:xfrm>
            <a:off x="5736600" y="300975"/>
            <a:ext cx="2385478" cy="1341601"/>
          </a:xfrm>
          <a:prstGeom prst="rect">
            <a:avLst/>
          </a:prstGeom>
          <a:noFill/>
          <a:ln>
            <a:noFill/>
          </a:ln>
        </p:spPr>
      </p:pic>
      <p:pic>
        <p:nvPicPr>
          <p:cNvPr id="125" name="Google Shape;125;p19"/>
          <p:cNvPicPr preferRelativeResize="0"/>
          <p:nvPr/>
        </p:nvPicPr>
        <p:blipFill>
          <a:blip r:embed="rId4">
            <a:alphaModFix/>
          </a:blip>
          <a:stretch>
            <a:fillRect/>
          </a:stretch>
        </p:blipFill>
        <p:spPr>
          <a:xfrm>
            <a:off x="5881300" y="3296925"/>
            <a:ext cx="2240775" cy="1491725"/>
          </a:xfrm>
          <a:prstGeom prst="rect">
            <a:avLst/>
          </a:prstGeom>
          <a:noFill/>
          <a:ln>
            <a:noFill/>
          </a:ln>
        </p:spPr>
      </p:pic>
      <p:pic>
        <p:nvPicPr>
          <p:cNvPr id="126" name="Google Shape;126;p19"/>
          <p:cNvPicPr preferRelativeResize="0"/>
          <p:nvPr/>
        </p:nvPicPr>
        <p:blipFill>
          <a:blip r:embed="rId5">
            <a:alphaModFix/>
          </a:blip>
          <a:stretch>
            <a:fillRect/>
          </a:stretch>
        </p:blipFill>
        <p:spPr>
          <a:xfrm>
            <a:off x="169773" y="97723"/>
            <a:ext cx="834350" cy="723564"/>
          </a:xfrm>
          <a:prstGeom prst="rect">
            <a:avLst/>
          </a:prstGeom>
          <a:noFill/>
          <a:ln>
            <a:noFill/>
          </a:ln>
        </p:spPr>
      </p:pic>
      <p:pic>
        <p:nvPicPr>
          <p:cNvPr id="127" name="Google Shape;127;p19"/>
          <p:cNvPicPr preferRelativeResize="0"/>
          <p:nvPr/>
        </p:nvPicPr>
        <p:blipFill>
          <a:blip r:embed="rId6">
            <a:alphaModFix/>
          </a:blip>
          <a:stretch>
            <a:fillRect/>
          </a:stretch>
        </p:blipFill>
        <p:spPr>
          <a:xfrm>
            <a:off x="3740775" y="97725"/>
            <a:ext cx="680525" cy="68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SABBIA</a:t>
            </a:r>
            <a:endParaRPr/>
          </a:p>
        </p:txBody>
      </p:sp>
      <p:sp>
        <p:nvSpPr>
          <p:cNvPr id="133" name="Google Shape;133;p20"/>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it" sz="1800"/>
              <a:t>“...da bambino mi sentivo creativo e sognavo di avere qualcosa di ognuno dei grandi campioni che vedevo</a:t>
            </a:r>
            <a:r>
              <a:rPr i="1" lang="it" sz="1800"/>
              <a:t>...</a:t>
            </a:r>
            <a:r>
              <a:rPr i="1" lang="it" sz="1800"/>
              <a:t>.per poi superarli! ”</a:t>
            </a:r>
            <a:endParaRPr i="1" sz="1800"/>
          </a:p>
          <a:p>
            <a:pPr indent="0" lvl="0" marL="0" rtl="0" algn="r">
              <a:spcBef>
                <a:spcPts val="0"/>
              </a:spcBef>
              <a:spcAft>
                <a:spcPts val="0"/>
              </a:spcAft>
              <a:buNone/>
            </a:pPr>
            <a:r>
              <a:rPr i="1" lang="it" sz="1800"/>
              <a:t>Novak Djokovic</a:t>
            </a:r>
            <a:endParaRPr i="1" sz="1800"/>
          </a:p>
        </p:txBody>
      </p:sp>
      <p:sp>
        <p:nvSpPr>
          <p:cNvPr id="134" name="Google Shape;134;p20"/>
          <p:cNvSpPr txBox="1"/>
          <p:nvPr>
            <p:ph idx="2" type="body"/>
          </p:nvPr>
        </p:nvSpPr>
        <p:spPr>
          <a:xfrm>
            <a:off x="4939500" y="2743500"/>
            <a:ext cx="3837000" cy="16758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it" sz="1200">
                <a:solidFill>
                  <a:srgbClr val="FFFFFF"/>
                </a:solidFill>
              </a:rPr>
              <a:t>Lezioni di Beach tennis che, come disciplina, oltre alla facilità di Gioco rientra in una sicurezza di protocolli sposando appieno la socialità all’interno della competizione, caratteristica determinante in questo preciso momento storico.</a:t>
            </a:r>
            <a:endParaRPr sz="1200">
              <a:solidFill>
                <a:srgbClr val="FFFFFF"/>
              </a:solidFill>
            </a:endParaRPr>
          </a:p>
        </p:txBody>
      </p:sp>
      <p:pic>
        <p:nvPicPr>
          <p:cNvPr id="135" name="Google Shape;135;p20"/>
          <p:cNvPicPr preferRelativeResize="0"/>
          <p:nvPr/>
        </p:nvPicPr>
        <p:blipFill>
          <a:blip r:embed="rId3">
            <a:alphaModFix/>
          </a:blip>
          <a:stretch>
            <a:fillRect/>
          </a:stretch>
        </p:blipFill>
        <p:spPr>
          <a:xfrm>
            <a:off x="5275700" y="276775"/>
            <a:ext cx="3500801" cy="2333875"/>
          </a:xfrm>
          <a:prstGeom prst="rect">
            <a:avLst/>
          </a:prstGeom>
          <a:noFill/>
          <a:ln>
            <a:noFill/>
          </a:ln>
        </p:spPr>
      </p:pic>
      <p:pic>
        <p:nvPicPr>
          <p:cNvPr id="136" name="Google Shape;136;p20"/>
          <p:cNvPicPr preferRelativeResize="0"/>
          <p:nvPr/>
        </p:nvPicPr>
        <p:blipFill>
          <a:blip r:embed="rId4">
            <a:alphaModFix/>
          </a:blip>
          <a:stretch>
            <a:fillRect/>
          </a:stretch>
        </p:blipFill>
        <p:spPr>
          <a:xfrm>
            <a:off x="169773" y="97723"/>
            <a:ext cx="834350" cy="723564"/>
          </a:xfrm>
          <a:prstGeom prst="rect">
            <a:avLst/>
          </a:prstGeom>
          <a:noFill/>
          <a:ln>
            <a:noFill/>
          </a:ln>
        </p:spPr>
      </p:pic>
      <p:pic>
        <p:nvPicPr>
          <p:cNvPr id="137" name="Google Shape;137;p20"/>
          <p:cNvPicPr preferRelativeResize="0"/>
          <p:nvPr/>
        </p:nvPicPr>
        <p:blipFill>
          <a:blip r:embed="rId5">
            <a:alphaModFix/>
          </a:blip>
          <a:stretch>
            <a:fillRect/>
          </a:stretch>
        </p:blipFill>
        <p:spPr>
          <a:xfrm>
            <a:off x="3740775" y="97725"/>
            <a:ext cx="680525" cy="680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11700" y="814800"/>
            <a:ext cx="8571300" cy="379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TORNEO DI FINE TRIMESTRE </a:t>
            </a:r>
            <a:endParaRPr/>
          </a:p>
          <a:p>
            <a:pPr indent="0" lvl="0" marL="0" rtl="0" algn="ctr">
              <a:spcBef>
                <a:spcPts val="0"/>
              </a:spcBef>
              <a:spcAft>
                <a:spcPts val="0"/>
              </a:spcAft>
              <a:buNone/>
            </a:pPr>
            <a:r>
              <a:rPr lang="it"/>
              <a:t>(da concordare con le insegnanti)</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it" sz="1800">
                <a:solidFill>
                  <a:srgbClr val="FFFFFF"/>
                </a:solidFill>
              </a:rPr>
              <a:t>A ridosso di Natale sono previsti tornei che prevedono:</a:t>
            </a:r>
            <a:endParaRPr sz="1800">
              <a:solidFill>
                <a:srgbClr val="FFFFFF"/>
              </a:solidFill>
            </a:endParaRPr>
          </a:p>
          <a:p>
            <a:pPr indent="-342900" lvl="0" marL="457200" rtl="0" algn="ctr">
              <a:spcBef>
                <a:spcPts val="0"/>
              </a:spcBef>
              <a:spcAft>
                <a:spcPts val="0"/>
              </a:spcAft>
              <a:buClr>
                <a:srgbClr val="FFFFFF"/>
              </a:buClr>
              <a:buSzPts val="1800"/>
              <a:buChar char="●"/>
            </a:pPr>
            <a:r>
              <a:rPr lang="it" sz="1800">
                <a:solidFill>
                  <a:srgbClr val="FFFFFF"/>
                </a:solidFill>
              </a:rPr>
              <a:t>Competizioni nelle diverse discipline</a:t>
            </a:r>
            <a:endParaRPr sz="1800">
              <a:solidFill>
                <a:srgbClr val="FFFFFF"/>
              </a:solidFill>
            </a:endParaRPr>
          </a:p>
          <a:p>
            <a:pPr indent="-342900" lvl="0" marL="457200" rtl="0" algn="ctr">
              <a:spcBef>
                <a:spcPts val="0"/>
              </a:spcBef>
              <a:spcAft>
                <a:spcPts val="0"/>
              </a:spcAft>
              <a:buClr>
                <a:srgbClr val="FFFFFF"/>
              </a:buClr>
              <a:buSzPts val="1800"/>
              <a:buChar char="●"/>
            </a:pPr>
            <a:r>
              <a:rPr lang="it" sz="1800">
                <a:solidFill>
                  <a:srgbClr val="FFFFFF"/>
                </a:solidFill>
              </a:rPr>
              <a:t>Competizioni tra classi che abbinino teoria e movimento</a:t>
            </a:r>
            <a:endParaRPr sz="1800">
              <a:solidFill>
                <a:srgbClr val="FFFFFF"/>
              </a:solidFill>
            </a:endParaRPr>
          </a:p>
          <a:p>
            <a:pPr indent="-342900" lvl="0" marL="457200" rtl="0" algn="ctr">
              <a:spcBef>
                <a:spcPts val="0"/>
              </a:spcBef>
              <a:spcAft>
                <a:spcPts val="0"/>
              </a:spcAft>
              <a:buClr>
                <a:srgbClr val="FFFFFF"/>
              </a:buClr>
              <a:buSzPts val="1800"/>
              <a:buChar char="●"/>
            </a:pPr>
            <a:r>
              <a:rPr lang="it" sz="1800">
                <a:solidFill>
                  <a:srgbClr val="FFFFFF"/>
                </a:solidFill>
              </a:rPr>
              <a:t>Lavori di gruppo nello svolgimento di testi (o simili) che sviluppino la creatività e la collaborazione delle classi</a:t>
            </a:r>
            <a:endParaRPr sz="1800">
              <a:solidFill>
                <a:srgbClr val="FFFFFF"/>
              </a:solidFill>
            </a:endParaRPr>
          </a:p>
          <a:p>
            <a:pPr indent="-342900" lvl="0" marL="457200" rtl="0" algn="ctr">
              <a:spcBef>
                <a:spcPts val="0"/>
              </a:spcBef>
              <a:spcAft>
                <a:spcPts val="0"/>
              </a:spcAft>
              <a:buClr>
                <a:srgbClr val="FFFFFF"/>
              </a:buClr>
              <a:buSzPts val="1800"/>
              <a:buChar char="●"/>
            </a:pPr>
            <a:r>
              <a:rPr lang="it" sz="1800">
                <a:solidFill>
                  <a:srgbClr val="FFFFFF"/>
                </a:solidFill>
              </a:rPr>
              <a:t>Premiazioni</a:t>
            </a:r>
            <a:endParaRPr sz="1800">
              <a:solidFill>
                <a:srgbClr val="FFFFFF"/>
              </a:solidFill>
            </a:endParaRPr>
          </a:p>
          <a:p>
            <a:pPr indent="0" lvl="0" marL="0" rtl="0" algn="l">
              <a:spcBef>
                <a:spcPts val="0"/>
              </a:spcBef>
              <a:spcAft>
                <a:spcPts val="0"/>
              </a:spcAft>
              <a:buNone/>
            </a:pPr>
            <a:r>
              <a:rPr lang="it" sz="1800">
                <a:solidFill>
                  <a:srgbClr val="FFFFFF"/>
                </a:solidFill>
              </a:rPr>
              <a:t> </a:t>
            </a:r>
            <a:endParaRPr sz="1800">
              <a:solidFill>
                <a:srgbClr val="FFFFFF"/>
              </a:solidFill>
            </a:endParaRPr>
          </a:p>
        </p:txBody>
      </p:sp>
      <p:pic>
        <p:nvPicPr>
          <p:cNvPr id="143" name="Google Shape;143;p21"/>
          <p:cNvPicPr preferRelativeResize="0"/>
          <p:nvPr/>
        </p:nvPicPr>
        <p:blipFill>
          <a:blip r:embed="rId3">
            <a:alphaModFix/>
          </a:blip>
          <a:stretch>
            <a:fillRect/>
          </a:stretch>
        </p:blipFill>
        <p:spPr>
          <a:xfrm>
            <a:off x="169773" y="97723"/>
            <a:ext cx="834350" cy="723564"/>
          </a:xfrm>
          <a:prstGeom prst="rect">
            <a:avLst/>
          </a:prstGeom>
          <a:noFill/>
          <a:ln>
            <a:noFill/>
          </a:ln>
        </p:spPr>
      </p:pic>
      <p:pic>
        <p:nvPicPr>
          <p:cNvPr id="144" name="Google Shape;144;p21"/>
          <p:cNvPicPr preferRelativeResize="0"/>
          <p:nvPr/>
        </p:nvPicPr>
        <p:blipFill>
          <a:blip r:embed="rId4">
            <a:alphaModFix/>
          </a:blip>
          <a:stretch>
            <a:fillRect/>
          </a:stretch>
        </p:blipFill>
        <p:spPr>
          <a:xfrm>
            <a:off x="8268750" y="97725"/>
            <a:ext cx="680525" cy="680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